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472" r:id="rId2"/>
    <p:sldId id="577" r:id="rId3"/>
    <p:sldId id="604" r:id="rId4"/>
    <p:sldId id="620" r:id="rId5"/>
    <p:sldId id="553" r:id="rId6"/>
    <p:sldId id="555" r:id="rId7"/>
    <p:sldId id="619" r:id="rId8"/>
    <p:sldId id="618" r:id="rId9"/>
    <p:sldId id="556" r:id="rId10"/>
    <p:sldId id="558" r:id="rId11"/>
    <p:sldId id="607" r:id="rId12"/>
    <p:sldId id="621" r:id="rId13"/>
    <p:sldId id="578" r:id="rId14"/>
    <p:sldId id="559" r:id="rId15"/>
    <p:sldId id="560" r:id="rId16"/>
    <p:sldId id="561" r:id="rId17"/>
    <p:sldId id="562" r:id="rId18"/>
    <p:sldId id="563" r:id="rId19"/>
    <p:sldId id="564" r:id="rId20"/>
    <p:sldId id="565" r:id="rId21"/>
    <p:sldId id="622" r:id="rId22"/>
    <p:sldId id="623" r:id="rId23"/>
    <p:sldId id="624" r:id="rId24"/>
    <p:sldId id="625" r:id="rId25"/>
    <p:sldId id="626" r:id="rId26"/>
    <p:sldId id="627" r:id="rId27"/>
    <p:sldId id="628" r:id="rId28"/>
    <p:sldId id="629" r:id="rId29"/>
    <p:sldId id="631" r:id="rId30"/>
    <p:sldId id="630" r:id="rId31"/>
    <p:sldId id="632" r:id="rId32"/>
    <p:sldId id="633" r:id="rId33"/>
    <p:sldId id="634" r:id="rId34"/>
    <p:sldId id="517" r:id="rId35"/>
    <p:sldId id="518" r:id="rId36"/>
    <p:sldId id="519" r:id="rId37"/>
    <p:sldId id="523" r:id="rId38"/>
    <p:sldId id="608" r:id="rId39"/>
    <p:sldId id="525" r:id="rId40"/>
    <p:sldId id="579" r:id="rId41"/>
    <p:sldId id="580" r:id="rId42"/>
    <p:sldId id="581" r:id="rId43"/>
    <p:sldId id="582" r:id="rId44"/>
    <p:sldId id="591" r:id="rId45"/>
    <p:sldId id="592" r:id="rId46"/>
    <p:sldId id="593" r:id="rId47"/>
    <p:sldId id="594" r:id="rId48"/>
    <p:sldId id="595" r:id="rId49"/>
    <p:sldId id="609" r:id="rId50"/>
    <p:sldId id="610" r:id="rId51"/>
    <p:sldId id="611" r:id="rId52"/>
    <p:sldId id="612" r:id="rId53"/>
    <p:sldId id="613" r:id="rId54"/>
    <p:sldId id="614" r:id="rId55"/>
    <p:sldId id="576" r:id="rId56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0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0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0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0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FF9900"/>
    <a:srgbClr val="5F5F5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3" autoAdjust="0"/>
    <p:restoredTop sz="93631"/>
  </p:normalViewPr>
  <p:slideViewPr>
    <p:cSldViewPr>
      <p:cViewPr varScale="1">
        <p:scale>
          <a:sx n="101" d="100"/>
          <a:sy n="101" d="100"/>
        </p:scale>
        <p:origin x="10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092" y="-12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pPr>
              <a:defRPr/>
            </a:pPr>
            <a:fld id="{61FFCD8D-FA70-6D4F-95E5-D6A7728B15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4394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pPr>
              <a:defRPr/>
            </a:pPr>
            <a:fld id="{5AFE103D-6F17-5B48-805E-447D0CFAF96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70041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DDDEAF-62CC-D948-858C-17B01038BCF6}" type="slidenum">
              <a:rPr lang="it-IT"/>
              <a:pPr/>
              <a:t>1</a:t>
            </a:fld>
            <a:endParaRPr lang="it-IT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9D916-0CEF-284C-B0FC-4AC31273AEDE}" type="slidenum">
              <a:rPr lang="it-IT"/>
              <a:pPr/>
              <a:t>10</a:t>
            </a:fld>
            <a:endParaRPr lang="it-IT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Q = \frac{L_s(x_1, \cdots, x_n)}{L_b(x_1, \cdots, x_n)}} = \frac{\prod_{i=1}^n f_s^i(x_i)}{\prod_{i=1}^n f_b^i(x_i)}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800DE-F6C3-7843-86E4-8C9F066D1DC0}" type="slidenum">
              <a:rPr lang="it-IT"/>
              <a:pPr/>
              <a:t>13</a:t>
            </a:fld>
            <a:endParaRPr lang="it-IT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Q = \frac{L_s(x_1, \cdots, x_n)}{L_b(x_1, \cdots, x_n)}} = \frac{\prod_{i=1}^n f_s^i(x_i)}{\prod_{i=1}^n f_b^i(x_i)}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163AB-1CEB-4446-B39D-16AE443469C9}" type="slidenum">
              <a:rPr lang="it-IT"/>
              <a:pPr/>
              <a:t>16</a:t>
            </a:fld>
            <a:endParaRPr lang="it-IT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72EFBD-CFD4-2442-89C4-6530F9AE4133}" type="slidenum">
              <a:rPr lang="it-IT"/>
              <a:pPr/>
              <a:t>17</a:t>
            </a:fld>
            <a:endParaRPr lang="it-IT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{\mu_{1}} - {\mu_{2}} = \mbox{\boldmath$w$}^T ({\mbox{\boldmath$m$}_1}-{\mbox{\boldmath$m$}_2})</a:t>
            </a: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({\mu_{1}} - {\mu_{2}})^2 = \mbox{\boldmath$w$}^T ({\mbox{\boldmath$m$}_1}-{\mbox{\boldmath$m$}_2})({\mbox{\boldmath$m$}_1}-{\mbox{\boldmath$m$}_2})^T\mbox{\boldmath$w$} = \mbox{\boldmath$w$}^T S_B \mbox{\boldmath$w$}</a:t>
            </a: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\sigma_k^2 = \mbox{\boldmath$w$}^T\Sigma_k\mbox{\boldmath$w$}</a:t>
            </a: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\sigma_1^2 + \sigma_2^2 = \mbox{\boldmath$w$}^T(\Sigma_1+\Sigma_2)\mbox{\boldmath$w$} = \mbox{\boldmath$w$}^T S_W \mbox{\boldmath$w$}</a:t>
            </a: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J(\mbox{\boldmath$w$}) = \frac{\left(\mbox{\boldmath$w$}^T({\mbox{\boldmath$m$}_1}-{\mbox{\boldmath$m$}_2})\right)^2}{\mbox{\boldmath$w$}^T(\Sigma_1+\Sigma_2)\mbox{\boldmath$w$}} = \frac{\mbox{\boldmath$w$}^T S_B \mbox{\boldmath$w$}</a:t>
            </a: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}{\mbox{\boldmath$w$}^T S_W \mbox{\boldmath$w$}</a:t>
            </a:r>
          </a:p>
          <a:p>
            <a:pPr eaLnBrk="1" hangingPunct="1"/>
            <a:r>
              <a:rPr lang="en-US" sz="1000">
                <a:ea typeface="ＭＳ Ｐゴシック" charset="-128"/>
                <a:cs typeface="ＭＳ Ｐゴシック" charset="-128"/>
              </a:rPr>
              <a:t>}</a:t>
            </a: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sz="100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4E52A8-A4E3-9148-9378-15C19E244C5C}" type="slidenum">
              <a:rPr lang="it-IT"/>
              <a:pPr/>
              <a:t>18</a:t>
            </a:fld>
            <a:endParaRPr lang="it-IT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S_W^{-1} S_B \mbox{\boldmath$w$} = \lambda  \mbox{\boldmath$w$}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}</a:t>
            </a:r>
          </a:p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\mbox{\boldmath$w$} = S_W^{-1} S_B (\mbox{\boldmath$m$}_1 - \mbox{\boldmath$m$}_2)</a:t>
            </a:r>
          </a:p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FE103D-6F17-5B48-805E-447D0CFAF96A}" type="slidenum">
              <a:rPr lang="it-IT" smtClean="0"/>
              <a:pPr>
                <a:defRPr/>
              </a:pPr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900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709F6E-CE26-5F4E-9FC9-9312962503A8}" type="slidenum">
              <a:rPr lang="it-IT"/>
              <a:pPr/>
              <a:t>40</a:t>
            </a:fld>
            <a:endParaRPr lang="it-IT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\chi^2 = \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sum_i</a:t>
            </a:r>
            <a:r>
              <a:rPr lang="en-US" dirty="0">
                <a:ea typeface="ＭＳ Ｐゴシック" charset="-128"/>
                <a:cs typeface="ＭＳ Ｐゴシック" charset="-128"/>
              </a:rPr>
              <a:t> \frac{(n_i-f(x_i;\theta_1,\cdots,\theta_k))^2}{n_i} =\\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-2\ln L -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n\ln</a:t>
            </a:r>
            <a:r>
              <a:rPr lang="en-US" dirty="0">
                <a:ea typeface="ＭＳ Ｐゴシック" charset="-128"/>
                <a:cs typeface="ＭＳ Ｐゴシック" charset="-128"/>
              </a:rPr>
              <a:t> 2\pi -\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sum_i\ln</a:t>
            </a:r>
            <a:r>
              <a:rPr lang="en-US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n_i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832E6-2C57-8844-A033-9024F8AC0B19}" type="slidenum">
              <a:rPr lang="it-IT"/>
              <a:pPr/>
              <a:t>41</a:t>
            </a:fld>
            <a:endParaRPr lang="it-IT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F29AD-8C16-CF4B-8870-D8BC3A26A490}" type="slidenum">
              <a:rPr lang="it-IT"/>
              <a:pPr/>
              <a:t>42</a:t>
            </a:fld>
            <a:endParaRPr lang="it-IT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-2\ln L = -2 \ln\prod_i\mathrm{Poiss}(n_i;\mu_i(\theta_1,\cdots,\theta_k)) \\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 =-2\ln\prod_i\frac{e^{-\mu_i(\theta_1,\cdots,\theta_k)}\mu_i(\theta_1,\cdots,\theta_k)^{n_i}}{n_i!}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ECE38-A81A-4C41-91E6-358B1A736EAB}" type="slidenum">
              <a:rPr lang="it-IT"/>
              <a:pPr/>
              <a:t>43</a:t>
            </a:fld>
            <a:endParaRPr lang="it-IT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\chi^2_{\lambda} &amp; = &amp; -2\ln \frac{L(n_i;\mu_i)}{L(n_i;n_i)} = -2 \ln \frac{e^{-\mu_i}\mu_i^{n_i}}{n_i!}\frac{n_i!}{e^{-n_i}n_i^{n_i}}\\ &amp; = &amp; 2\sum_i\left[\mu_i(\theta_1,\cdots\theta_k)-n_i+n_i\ln\left(\frac{n_i}{\mu_i(\theta_1,\cdots\theta_k)}\right)\right]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21D40CB-DD1C-AB46-AD5F-283464D176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62D7259-FD46-0F46-9193-DB0D556E1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66CF6C72-6B64-4D40-AB37-7EE12301AB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37FD7B-CC03-284C-8CD9-66780D5C5B4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59B9F7-31F2-5D43-9519-0A3F27450E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719FE5-F0D3-3F40-AAA5-10577B28E1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EE7A14B-01DB-B34C-A4C5-9FEEFAD83A7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709E6E1-E15A-474B-BC11-46BD8557705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BD69CA8-A3B5-8F44-B053-470F93C03F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D3F6E4-C6CC-6A4E-BB42-000050979C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D971CC-A1B6-DB48-8A88-8A56E1BB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26EC7E-22A3-CC4F-A626-85339980B2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E5852B7-587E-1147-9065-725ADCC9B7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7092ADA6-DC31-BD4D-9C7F-E9B3602D45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C6C14FE7-ACE9-E649-94EF-DEEFB31182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7E951FD6-9F5F-704D-95CD-12121C37FC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0B181A6-C838-8946-AA5F-8F4EC5647C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BFECE7FA-D163-194D-90D5-7DBD3099383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44" r:id="rId2"/>
    <p:sldLayoutId id="2147483848" r:id="rId3"/>
    <p:sldLayoutId id="2147483849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pPr>
              <a:defRPr/>
            </a:pPr>
            <a:r>
              <a:rPr lang="en-US"/>
              <a:t>Statistical Methods</a:t>
            </a:r>
            <a:br>
              <a:rPr lang="en-US"/>
            </a:br>
            <a:r>
              <a:rPr lang="en-US"/>
              <a:t>for Data Analysis</a:t>
            </a:r>
            <a:br>
              <a:rPr lang="en-US">
                <a:ea typeface="ＭＳ Ｐゴシック" charset="-128"/>
                <a:cs typeface="ＭＳ Ｐゴシック" charset="-128"/>
              </a:rPr>
            </a:br>
            <a:br>
              <a:rPr lang="en-US" dirty="0">
                <a:ea typeface="ＭＳ Ｐゴシック" charset="-128"/>
                <a:cs typeface="ＭＳ Ｐゴシック" charset="-128"/>
              </a:rPr>
            </a:br>
            <a:r>
              <a:rPr lang="en-US" i="1" dirty="0">
                <a:ea typeface="ＭＳ Ｐゴシック" charset="-128"/>
                <a:cs typeface="ＭＳ Ｐゴシック" charset="-128"/>
              </a:rPr>
              <a:t>hypothesis testing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>
                <a:ea typeface="ＭＳ Ｐゴシック" charset="-128"/>
                <a:cs typeface="ＭＳ Ｐゴシック" charset="-128"/>
              </a:rPr>
              <a:t>Luca Lista</a:t>
            </a:r>
          </a:p>
          <a:p>
            <a:pPr>
              <a:lnSpc>
                <a:spcPct val="90000"/>
              </a:lnSpc>
            </a:pPr>
            <a:endParaRPr lang="it-IT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  <a:ea typeface="ＭＳ Ｐゴシック" charset="-128"/>
                <a:cs typeface="ＭＳ Ｐゴシック" charset="-128"/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Contents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Hypothesis testing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Neyman-Pearson lemma and likelihood ratio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Multivariate analysis (elements)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Chi-square fits and goodness-of-fit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Confidence intervals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Feldman-Cousins ordering</a:t>
            </a:r>
          </a:p>
        </p:txBody>
      </p:sp>
      <p:sp>
        <p:nvSpPr>
          <p:cNvPr id="1843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DAFAF5BA-5FC4-E24C-8633-DBAD15F5166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-128"/>
                <a:cs typeface="ＭＳ Ｐゴシック" charset="-128"/>
              </a:rPr>
              <a:t>Hypothesis testing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The problem from the point of view of a physicist: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/>
              <a:t>A data sample is characterized by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1800"/>
              <a:t> variables, 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1800" baseline="-25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, …,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18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 sz="1800"/>
              <a:t>,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1800"/>
              <a:t> with different distributions for two cases possible process: </a:t>
            </a:r>
            <a:r>
              <a:rPr lang="en-US" sz="1800">
                <a:solidFill>
                  <a:schemeClr val="accent2"/>
                </a:solidFill>
              </a:rPr>
              <a:t>signal</a:t>
            </a:r>
            <a:r>
              <a:rPr lang="en-US" sz="1800"/>
              <a:t>, and </a:t>
            </a:r>
            <a:r>
              <a:rPr lang="en-US" sz="1800">
                <a:solidFill>
                  <a:schemeClr val="accent2"/>
                </a:solidFill>
              </a:rPr>
              <a:t>background</a:t>
            </a:r>
            <a:r>
              <a:rPr lang="en-US" sz="1800"/>
              <a:t> 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/>
              <a:t>Given a measurement (= event) of the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1800"/>
              <a:t> variables having discriminating power, </a:t>
            </a:r>
            <a:r>
              <a:rPr lang="en-US" sz="1800">
                <a:solidFill>
                  <a:schemeClr val="accent2"/>
                </a:solidFill>
              </a:rPr>
              <a:t>identify</a:t>
            </a:r>
            <a:r>
              <a:rPr lang="en-US" sz="1800"/>
              <a:t> (discriminate) the event as coming from signal or background</a:t>
            </a:r>
          </a:p>
          <a:p>
            <a:pPr marL="1208088" lvl="2" indent="-350838">
              <a:lnSpc>
                <a:spcPct val="80000"/>
              </a:lnSpc>
            </a:pPr>
            <a:r>
              <a:rPr lang="en-US" sz="1600"/>
              <a:t>Clearly, the identification sometimes gives the correct answer, sometimes gives the wrong answer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Property of discriminator: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Selection efficiency</a:t>
            </a:r>
            <a:r>
              <a:rPr lang="en-US" sz="1800"/>
              <a:t>: probability to correctly identify signal events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Misidentification probability</a:t>
            </a:r>
            <a:r>
              <a:rPr lang="en-US" sz="1800"/>
              <a:t>: probability to misidentify as a background event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Purity</a:t>
            </a:r>
            <a:r>
              <a:rPr lang="en-US" sz="1800"/>
              <a:t>: fraction of signal in a positively identified sample</a:t>
            </a:r>
          </a:p>
          <a:p>
            <a:pPr marL="1208088" lvl="2" indent="-350838">
              <a:lnSpc>
                <a:spcPct val="80000"/>
              </a:lnSpc>
            </a:pPr>
            <a:r>
              <a:rPr lang="en-US" sz="1600">
                <a:solidFill>
                  <a:srgbClr val="CC0066"/>
                </a:solidFill>
              </a:rPr>
              <a:t>Depends on the signal and background composition</a:t>
            </a:r>
            <a:r>
              <a:rPr lang="en-US" sz="1600"/>
              <a:t>! It is not a property of the discriminator only</a:t>
            </a:r>
          </a:p>
          <a:p>
            <a:pPr marL="808038" lvl="1" indent="-350838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Fake rate</a:t>
            </a:r>
            <a:r>
              <a:rPr lang="en-US" sz="1800"/>
              <a:t>: fraction of background in a positively identified sample, = 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800">
                <a:solidFill>
                  <a:schemeClr val="accent2"/>
                </a:solidFill>
              </a:rPr>
              <a:t> </a:t>
            </a:r>
            <a:r>
              <a:rPr lang="en-US" sz="18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1800">
                <a:solidFill>
                  <a:schemeClr val="accent2"/>
                </a:solidFill>
              </a:rPr>
              <a:t> Purity</a:t>
            </a:r>
          </a:p>
          <a:p>
            <a:pPr marL="1208088" lvl="2" indent="-350838">
              <a:lnSpc>
                <a:spcPct val="80000"/>
              </a:lnSpc>
            </a:pPr>
            <a:endParaRPr lang="en-US" sz="1600"/>
          </a:p>
        </p:txBody>
      </p:sp>
      <p:sp>
        <p:nvSpPr>
          <p:cNvPr id="1945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ea typeface="ＭＳ Ｐゴシック" charset="-128"/>
                <a:cs typeface="ＭＳ Ｐゴシック" charset="-128"/>
              </a:rPr>
              <a:t>Luca Lista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ea typeface="ＭＳ Ｐゴシック" charset="-128"/>
                <a:cs typeface="ＭＳ Ｐゴシック" charset="-128"/>
              </a:rPr>
              <a:t>Statistical Methods for Data Analysis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8C0361F-5CD6-EA41-BE14-07A3C7DCE5FA}" type="slidenum">
              <a:rPr lang="it-IT">
                <a:ea typeface="ＭＳ Ｐゴシック" charset="-128"/>
                <a:cs typeface="ＭＳ Ｐゴシック" charset="-128"/>
              </a:rPr>
              <a:pPr/>
              <a:t>3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/>
              <a:t>Statisticians’ terminology is sometimes not very natural for physics applications, but it has become popular among physicists as well:</a:t>
            </a:r>
            <a:endParaRPr lang="en-US" sz="11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1600" dirty="0">
                <a:solidFill>
                  <a:schemeClr val="accent2"/>
                </a:solidFill>
              </a:rPr>
              <a:t> = </a:t>
            </a:r>
            <a:r>
              <a:rPr lang="en-US" sz="1600" b="1" dirty="0">
                <a:solidFill>
                  <a:schemeClr val="accent2"/>
                </a:solidFill>
              </a:rPr>
              <a:t>null hypothesis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Ex. 1: </a:t>
            </a:r>
            <a:r>
              <a:rPr lang="en-US" sz="1400" i="1" dirty="0">
                <a:solidFill>
                  <a:srgbClr val="660066"/>
                </a:solidFill>
                <a:latin typeface="+mj-lt"/>
              </a:rPr>
              <a:t>“a sample contains only background”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Ex. 2: </a:t>
            </a:r>
            <a:r>
              <a:rPr lang="en-US" sz="1400" i="1" dirty="0">
                <a:solidFill>
                  <a:srgbClr val="660066"/>
                </a:solidFill>
                <a:latin typeface="+mj-lt"/>
              </a:rPr>
              <a:t>“a particle is a pion”</a:t>
            </a:r>
          </a:p>
          <a:p>
            <a:pPr>
              <a:lnSpc>
                <a:spcPct val="90000"/>
              </a:lnSpc>
            </a:pP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600" dirty="0">
                <a:solidFill>
                  <a:schemeClr val="accent2"/>
                </a:solidFill>
              </a:rPr>
              <a:t> = </a:t>
            </a:r>
            <a:r>
              <a:rPr lang="en-US" sz="1600" b="1" dirty="0">
                <a:solidFill>
                  <a:schemeClr val="accent2"/>
                </a:solidFill>
              </a:rPr>
              <a:t>alternative hypothesis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Ex. 1: </a:t>
            </a:r>
            <a:r>
              <a:rPr lang="en-US" sz="1400" i="1" dirty="0">
                <a:solidFill>
                  <a:srgbClr val="660066"/>
                </a:solidFill>
                <a:latin typeface="+mj-lt"/>
              </a:rPr>
              <a:t>“a sample contains background + signal”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Ex. 2: </a:t>
            </a:r>
            <a:r>
              <a:rPr lang="en-US" sz="1400" i="1" dirty="0">
                <a:solidFill>
                  <a:srgbClr val="660066"/>
                </a:solidFill>
                <a:latin typeface="+mj-lt"/>
              </a:rPr>
              <a:t>“a particle is a </a:t>
            </a:r>
            <a:r>
              <a:rPr lang="en-US" sz="1400" i="1" dirty="0" err="1">
                <a:solidFill>
                  <a:srgbClr val="660066"/>
                </a:solidFill>
                <a:latin typeface="+mj-lt"/>
              </a:rPr>
              <a:t>muon</a:t>
            </a:r>
            <a:r>
              <a:rPr lang="en-US" sz="1400" i="1" dirty="0">
                <a:solidFill>
                  <a:srgbClr val="660066"/>
                </a:solidFill>
                <a:latin typeface="+mj-lt"/>
              </a:rPr>
              <a:t>”</a:t>
            </a:r>
            <a:endParaRPr lang="en-US" sz="1050" i="1" dirty="0">
              <a:solidFill>
                <a:srgbClr val="660066"/>
              </a:solidFill>
              <a:latin typeface="+mj-lt"/>
            </a:endParaRPr>
          </a:p>
          <a:p>
            <a:pPr lvl="1">
              <a:lnSpc>
                <a:spcPct val="90000"/>
              </a:lnSpc>
            </a:pPr>
            <a:endParaRPr lang="en-US" sz="1050" i="1" dirty="0">
              <a:solidFill>
                <a:srgbClr val="660066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accent2"/>
                </a:solidFill>
                <a:sym typeface="Symbol" charset="2"/>
              </a:rPr>
              <a:t>Test statistic</a:t>
            </a:r>
            <a:r>
              <a:rPr lang="en-US" sz="1600" dirty="0">
                <a:sym typeface="Symbol" charset="2"/>
              </a:rPr>
              <a:t>: </a:t>
            </a:r>
            <a:r>
              <a:rPr lang="en-US" sz="1400" dirty="0">
                <a:sym typeface="Symbol" charset="2"/>
              </a:rPr>
              <a:t>a variable computed from our sample that discriminates between the two hypotheses </a:t>
            </a:r>
            <a:r>
              <a:rPr lang="en-US" sz="14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H</a:t>
            </a:r>
            <a:r>
              <a:rPr lang="en-US" sz="1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0</a:t>
            </a:r>
            <a:r>
              <a:rPr lang="en-US" sz="1400" dirty="0">
                <a:solidFill>
                  <a:srgbClr val="000000"/>
                </a:solidFill>
                <a:sym typeface="Symbol" charset="2"/>
              </a:rPr>
              <a:t> and </a:t>
            </a:r>
            <a:r>
              <a:rPr lang="en-US" sz="14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H</a:t>
            </a:r>
            <a:r>
              <a:rPr lang="en-US" sz="1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400" dirty="0">
                <a:sym typeface="Symbol" charset="2"/>
              </a:rPr>
              <a:t>. Usually a ‘summary’ of the information available in the sample</a:t>
            </a:r>
          </a:p>
          <a:p>
            <a:pPr>
              <a:lnSpc>
                <a:spcPct val="90000"/>
              </a:lnSpc>
            </a:pPr>
            <a:r>
              <a:rPr lang="en-US" sz="1600" b="1" i="1" dirty="0">
                <a:solidFill>
                  <a:schemeClr val="accent2"/>
                </a:solidFill>
                <a:latin typeface="+mj-lt"/>
                <a:sym typeface="Symbol" charset="2"/>
              </a:rPr>
              <a:t>α</a:t>
            </a:r>
            <a:r>
              <a:rPr lang="en-US" sz="1600" b="1" dirty="0">
                <a:solidFill>
                  <a:schemeClr val="accent2"/>
                </a:solidFill>
                <a:sym typeface="Symbol" charset="2"/>
              </a:rPr>
              <a:t> = s</a:t>
            </a:r>
            <a:r>
              <a:rPr lang="en-US" sz="1600" b="1" dirty="0">
                <a:solidFill>
                  <a:schemeClr val="accent2"/>
                </a:solidFill>
              </a:rPr>
              <a:t>ignificance level</a:t>
            </a:r>
            <a:r>
              <a:rPr lang="en-US" sz="1600" dirty="0"/>
              <a:t>: probability to reject 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600" dirty="0"/>
              <a:t> if 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1600" dirty="0"/>
              <a:t>is assumed to be true (error of first kind, false positive)</a:t>
            </a:r>
          </a:p>
          <a:p>
            <a:pPr lvl="1">
              <a:lnSpc>
                <a:spcPct val="90000"/>
              </a:lnSpc>
            </a:pPr>
            <a:r>
              <a:rPr lang="en-US" sz="1400" i="1" dirty="0">
                <a:solidFill>
                  <a:schemeClr val="accent2"/>
                </a:solidFill>
                <a:latin typeface="+mj-lt"/>
                <a:sym typeface="Symbol" charset="2"/>
              </a:rPr>
              <a:t>α</a:t>
            </a:r>
            <a:r>
              <a:rPr lang="en-US" sz="14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400" dirty="0">
                <a:solidFill>
                  <a:schemeClr val="accent2"/>
                </a:solidFill>
              </a:rPr>
              <a:t>= </a:t>
            </a:r>
            <a:r>
              <a:rPr lang="en-US" sz="1400" dirty="0">
                <a:solidFill>
                  <a:schemeClr val="accent2"/>
                </a:solidFill>
                <a:latin typeface="Times New Roman" charset="0"/>
                <a:sym typeface="Wingdings" charset="2"/>
              </a:rPr>
              <a:t>1</a:t>
            </a:r>
            <a:r>
              <a:rPr lang="en-US" sz="1400" dirty="0">
                <a:solidFill>
                  <a:schemeClr val="accent2"/>
                </a:solidFill>
                <a:sym typeface="Wingdings" charset="2"/>
              </a:rPr>
              <a:t> – </a:t>
            </a:r>
            <a:r>
              <a:rPr lang="en-US" sz="1400">
                <a:solidFill>
                  <a:schemeClr val="accent2"/>
                </a:solidFill>
                <a:sym typeface="Wingdings" charset="2"/>
              </a:rPr>
              <a:t>misidentification probability</a:t>
            </a:r>
            <a:endParaRPr lang="en-US" sz="1400" dirty="0">
              <a:solidFill>
                <a:schemeClr val="accent2"/>
              </a:solidFill>
              <a:sym typeface="Wingdings" charset="2"/>
            </a:endParaRPr>
          </a:p>
          <a:p>
            <a:pPr marL="342900" lvl="1" indent="-342900">
              <a:lnSpc>
                <a:spcPct val="90000"/>
              </a:lnSpc>
              <a:buFontTx/>
              <a:buChar char="•"/>
            </a:pPr>
            <a:r>
              <a:rPr lang="en-US" sz="1600" b="1" i="1" dirty="0">
                <a:solidFill>
                  <a:schemeClr val="accent2"/>
                </a:solidFill>
                <a:latin typeface="+mj-lt"/>
                <a:sym typeface="Symbol" charset="2"/>
              </a:rPr>
              <a:t>β</a:t>
            </a:r>
            <a:r>
              <a:rPr lang="en-US" sz="1600" b="1" dirty="0">
                <a:solidFill>
                  <a:schemeClr val="accent2"/>
                </a:solidFill>
                <a:sym typeface="Symbol" charset="2"/>
              </a:rPr>
              <a:t> = misidentification probability</a:t>
            </a:r>
            <a:r>
              <a:rPr lang="en-US" sz="1600" dirty="0">
                <a:sym typeface="Symbol" charset="2"/>
              </a:rPr>
              <a:t>, i.e.: probability to reject 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0</a:t>
            </a:r>
            <a:r>
              <a:rPr lang="en-US" sz="1600" dirty="0">
                <a:sym typeface="Symbol" charset="2"/>
              </a:rPr>
              <a:t> if 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1600" dirty="0">
                <a:sym typeface="Symbol" charset="2"/>
              </a:rPr>
              <a:t> is assumed to be true (error of second kind, false negative)</a:t>
            </a:r>
            <a:endParaRPr lang="en-US" sz="1600" dirty="0">
              <a:solidFill>
                <a:srgbClr val="000000"/>
              </a:solidFill>
              <a:sym typeface="Wingdings" charset="2"/>
            </a:endParaRPr>
          </a:p>
          <a:p>
            <a:pPr lvl="1">
              <a:lnSpc>
                <a:spcPct val="90000"/>
              </a:lnSpc>
            </a:pPr>
            <a:r>
              <a:rPr lang="en-US" sz="14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400" dirty="0">
                <a:solidFill>
                  <a:schemeClr val="accent2"/>
                </a:solidFill>
                <a:latin typeface="+mj-lt"/>
                <a:sym typeface="Wingdings" charset="2"/>
              </a:rPr>
              <a:t>1 – </a:t>
            </a:r>
            <a:r>
              <a:rPr lang="en-US" sz="1400" i="1" dirty="0">
                <a:solidFill>
                  <a:schemeClr val="accent2"/>
                </a:solidFill>
                <a:latin typeface="+mj-lt"/>
                <a:sym typeface="Symbol" charset="2"/>
              </a:rPr>
              <a:t>β</a:t>
            </a:r>
            <a:r>
              <a:rPr lang="en-US" sz="1400" dirty="0">
                <a:solidFill>
                  <a:schemeClr val="accent2"/>
                </a:solidFill>
                <a:latin typeface="+mj-lt"/>
                <a:sym typeface="Symbol" charset="2"/>
              </a:rPr>
              <a:t> </a:t>
            </a:r>
            <a:r>
              <a:rPr lang="en-US" sz="1400" dirty="0">
                <a:solidFill>
                  <a:schemeClr val="accent2"/>
                </a:solidFill>
                <a:sym typeface="Symbol" charset="2"/>
              </a:rPr>
              <a:t>= </a:t>
            </a:r>
            <a:r>
              <a:rPr lang="en-US" sz="1400" b="1" dirty="0">
                <a:solidFill>
                  <a:schemeClr val="accent2"/>
                </a:solidFill>
                <a:sym typeface="Symbol" charset="2"/>
              </a:rPr>
              <a:t>power of the test = </a:t>
            </a:r>
            <a:r>
              <a:rPr lang="en-US" sz="1400" dirty="0">
                <a:solidFill>
                  <a:schemeClr val="accent2"/>
                </a:solidFill>
                <a:sym typeface="Wingdings" charset="2"/>
              </a:rPr>
              <a:t>selection efficiency</a:t>
            </a:r>
            <a:endParaRPr lang="en-US" sz="1400" b="1" dirty="0">
              <a:solidFill>
                <a:schemeClr val="accent2"/>
              </a:solidFill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1600" b="1" i="1" dirty="0">
                <a:solidFill>
                  <a:schemeClr val="accent2"/>
                </a:solidFill>
                <a:latin typeface="+mj-lt"/>
                <a:sym typeface="Symbol" charset="2"/>
              </a:rPr>
              <a:t>p</a:t>
            </a:r>
            <a:r>
              <a:rPr lang="en-US" sz="1600" b="1" dirty="0">
                <a:solidFill>
                  <a:schemeClr val="accent2"/>
                </a:solidFill>
                <a:sym typeface="Symbol" charset="2"/>
              </a:rPr>
              <a:t>-value</a:t>
            </a:r>
            <a:r>
              <a:rPr lang="en-US" sz="1600" dirty="0">
                <a:solidFill>
                  <a:srgbClr val="000000"/>
                </a:solidFill>
                <a:sym typeface="Symbol" charset="2"/>
              </a:rPr>
              <a:t>: probability, assuming 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0</a:t>
            </a:r>
            <a:r>
              <a:rPr lang="en-US" sz="1600" dirty="0">
                <a:solidFill>
                  <a:srgbClr val="000000"/>
                </a:solidFill>
                <a:sym typeface="Symbol" charset="2"/>
              </a:rPr>
              <a:t>, of observing a result at least as extreme as the observed </a:t>
            </a:r>
            <a:r>
              <a:rPr lang="en-US" sz="1600" dirty="0">
                <a:solidFill>
                  <a:schemeClr val="accent2"/>
                </a:solidFill>
                <a:sym typeface="Symbol" charset="2"/>
              </a:rPr>
              <a:t>test statistic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86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Cut analysis</a:t>
            </a:r>
          </a:p>
        </p:txBody>
      </p:sp>
      <p:sp>
        <p:nvSpPr>
          <p:cNvPr id="21513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Cut on one (or more) variables:</a:t>
            </a:r>
          </a:p>
          <a:p>
            <a:pPr lvl="1"/>
            <a:r>
              <a:rPr lang="en-US" dirty="0"/>
              <a:t>If 	  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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 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baseline="-25000" dirty="0" err="1">
                <a:solidFill>
                  <a:schemeClr val="accent2"/>
                </a:solidFill>
                <a:latin typeface="Times New Roman" charset="0"/>
              </a:rPr>
              <a:t>cut</a:t>
            </a:r>
            <a:r>
              <a:rPr lang="en-US" dirty="0">
                <a:solidFill>
                  <a:schemeClr val="accent2"/>
                </a:solidFill>
              </a:rPr>
              <a:t> 	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 	</a:t>
            </a:r>
            <a:r>
              <a:rPr lang="en-US" dirty="0">
                <a:solidFill>
                  <a:srgbClr val="FF0000"/>
                </a:solidFill>
                <a:sym typeface="Symbol" charset="2"/>
              </a:rPr>
              <a:t>signal</a:t>
            </a:r>
          </a:p>
          <a:p>
            <a:pPr lvl="1"/>
            <a:r>
              <a:rPr lang="en-US" dirty="0"/>
              <a:t>Else, if  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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baseline="-25000" dirty="0" err="1">
                <a:solidFill>
                  <a:schemeClr val="accent2"/>
                </a:solidFill>
                <a:latin typeface="Times New Roman" charset="0"/>
              </a:rPr>
              <a:t>cut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	 	</a:t>
            </a:r>
            <a:r>
              <a:rPr lang="en-US" dirty="0">
                <a:solidFill>
                  <a:srgbClr val="FF9900"/>
                </a:solidFill>
                <a:sym typeface="Symbol" charset="2"/>
              </a:rPr>
              <a:t>background</a:t>
            </a:r>
          </a:p>
          <a:p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pPr lvl="1"/>
            <a:endParaRPr lang="en-US" dirty="0">
              <a:sym typeface="Symbol" charset="2"/>
            </a:endParaRPr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FA4FEF6-22D9-9F4B-8144-0A62A6DB6153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21509" name="Freeform 2"/>
          <p:cNvSpPr>
            <a:spLocks/>
          </p:cNvSpPr>
          <p:nvPr/>
        </p:nvSpPr>
        <p:spPr bwMode="auto">
          <a:xfrm>
            <a:off x="2051050" y="3068638"/>
            <a:ext cx="3097213" cy="2592387"/>
          </a:xfrm>
          <a:custGeom>
            <a:avLst/>
            <a:gdLst>
              <a:gd name="T0" fmla="*/ 0 w 2042"/>
              <a:gd name="T1" fmla="*/ 2147483647 h 1497"/>
              <a:gd name="T2" fmla="*/ 2147483647 w 2042"/>
              <a:gd name="T3" fmla="*/ 2147483647 h 1497"/>
              <a:gd name="T4" fmla="*/ 2147483647 w 2042"/>
              <a:gd name="T5" fmla="*/ 2147483647 h 1497"/>
              <a:gd name="T6" fmla="*/ 2147483647 w 2042"/>
              <a:gd name="T7" fmla="*/ 2147483647 h 1497"/>
              <a:gd name="T8" fmla="*/ 2147483647 w 2042"/>
              <a:gd name="T9" fmla="*/ 2147483647 h 1497"/>
              <a:gd name="T10" fmla="*/ 2147483647 w 2042"/>
              <a:gd name="T11" fmla="*/ 2147483647 h 1497"/>
              <a:gd name="T12" fmla="*/ 2147483647 w 2042"/>
              <a:gd name="T13" fmla="*/ 2147483647 h 1497"/>
              <a:gd name="T14" fmla="*/ 2147483647 w 2042"/>
              <a:gd name="T15" fmla="*/ 2147483647 h 14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42"/>
              <a:gd name="T25" fmla="*/ 0 h 1497"/>
              <a:gd name="T26" fmla="*/ 2042 w 2042"/>
              <a:gd name="T27" fmla="*/ 1497 h 14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42" h="1497">
                <a:moveTo>
                  <a:pt x="0" y="1497"/>
                </a:moveTo>
                <a:cubicBezTo>
                  <a:pt x="87" y="1482"/>
                  <a:pt x="174" y="1492"/>
                  <a:pt x="273" y="1316"/>
                </a:cubicBezTo>
                <a:cubicBezTo>
                  <a:pt x="372" y="1140"/>
                  <a:pt x="494" y="646"/>
                  <a:pt x="597" y="439"/>
                </a:cubicBezTo>
                <a:cubicBezTo>
                  <a:pt x="700" y="232"/>
                  <a:pt x="788" y="0"/>
                  <a:pt x="894" y="74"/>
                </a:cubicBezTo>
                <a:cubicBezTo>
                  <a:pt x="1000" y="148"/>
                  <a:pt x="1134" y="686"/>
                  <a:pt x="1235" y="885"/>
                </a:cubicBezTo>
                <a:cubicBezTo>
                  <a:pt x="1336" y="1084"/>
                  <a:pt x="1423" y="1183"/>
                  <a:pt x="1497" y="1270"/>
                </a:cubicBezTo>
                <a:cubicBezTo>
                  <a:pt x="1571" y="1357"/>
                  <a:pt x="1588" y="1368"/>
                  <a:pt x="1679" y="1406"/>
                </a:cubicBezTo>
                <a:cubicBezTo>
                  <a:pt x="1770" y="1444"/>
                  <a:pt x="1982" y="1482"/>
                  <a:pt x="2042" y="1497"/>
                </a:cubicBezTo>
              </a:path>
            </a:pathLst>
          </a:custGeom>
          <a:solidFill>
            <a:srgbClr val="FF0000">
              <a:alpha val="30196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0" name="Freeform 3"/>
          <p:cNvSpPr>
            <a:spLocks/>
          </p:cNvSpPr>
          <p:nvPr/>
        </p:nvSpPr>
        <p:spPr bwMode="auto">
          <a:xfrm>
            <a:off x="2051050" y="4652963"/>
            <a:ext cx="5784850" cy="1008062"/>
          </a:xfrm>
          <a:custGeom>
            <a:avLst/>
            <a:gdLst>
              <a:gd name="T0" fmla="*/ 0 w 3644"/>
              <a:gd name="T1" fmla="*/ 2147483647 h 1202"/>
              <a:gd name="T2" fmla="*/ 2147483647 w 3644"/>
              <a:gd name="T3" fmla="*/ 2147483647 h 1202"/>
              <a:gd name="T4" fmla="*/ 2147483647 w 3644"/>
              <a:gd name="T5" fmla="*/ 2147483647 h 1202"/>
              <a:gd name="T6" fmla="*/ 2147483647 w 3644"/>
              <a:gd name="T7" fmla="*/ 2147483647 h 1202"/>
              <a:gd name="T8" fmla="*/ 2147483647 w 3644"/>
              <a:gd name="T9" fmla="*/ 2147483647 h 1202"/>
              <a:gd name="T10" fmla="*/ 2147483647 w 3644"/>
              <a:gd name="T11" fmla="*/ 2147483647 h 1202"/>
              <a:gd name="T12" fmla="*/ 2147483647 w 3644"/>
              <a:gd name="T13" fmla="*/ 2147483647 h 1202"/>
              <a:gd name="T14" fmla="*/ 2147483647 w 3644"/>
              <a:gd name="T15" fmla="*/ 2147483647 h 1202"/>
              <a:gd name="T16" fmla="*/ 2147483647 w 3644"/>
              <a:gd name="T17" fmla="*/ 2147483647 h 1202"/>
              <a:gd name="T18" fmla="*/ 2147483647 w 3644"/>
              <a:gd name="T19" fmla="*/ 2147483647 h 1202"/>
              <a:gd name="T20" fmla="*/ 2147483647 w 3644"/>
              <a:gd name="T21" fmla="*/ 2147483647 h 1202"/>
              <a:gd name="T22" fmla="*/ 2147483647 w 3644"/>
              <a:gd name="T23" fmla="*/ 2147483647 h 12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44"/>
              <a:gd name="T37" fmla="*/ 0 h 1202"/>
              <a:gd name="T38" fmla="*/ 3644 w 3644"/>
              <a:gd name="T39" fmla="*/ 1202 h 12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644" h="1202">
                <a:moveTo>
                  <a:pt x="0" y="1202"/>
                </a:moveTo>
                <a:cubicBezTo>
                  <a:pt x="125" y="1179"/>
                  <a:pt x="250" y="1156"/>
                  <a:pt x="409" y="1111"/>
                </a:cubicBezTo>
                <a:cubicBezTo>
                  <a:pt x="568" y="1066"/>
                  <a:pt x="817" y="983"/>
                  <a:pt x="953" y="930"/>
                </a:cubicBezTo>
                <a:cubicBezTo>
                  <a:pt x="1089" y="877"/>
                  <a:pt x="1134" y="854"/>
                  <a:pt x="1225" y="794"/>
                </a:cubicBezTo>
                <a:cubicBezTo>
                  <a:pt x="1316" y="734"/>
                  <a:pt x="1406" y="658"/>
                  <a:pt x="1497" y="567"/>
                </a:cubicBezTo>
                <a:cubicBezTo>
                  <a:pt x="1588" y="476"/>
                  <a:pt x="1663" y="341"/>
                  <a:pt x="1769" y="250"/>
                </a:cubicBezTo>
                <a:cubicBezTo>
                  <a:pt x="1875" y="159"/>
                  <a:pt x="2019" y="46"/>
                  <a:pt x="2132" y="23"/>
                </a:cubicBezTo>
                <a:cubicBezTo>
                  <a:pt x="2245" y="0"/>
                  <a:pt x="2337" y="16"/>
                  <a:pt x="2450" y="114"/>
                </a:cubicBezTo>
                <a:cubicBezTo>
                  <a:pt x="2563" y="212"/>
                  <a:pt x="2712" y="474"/>
                  <a:pt x="2813" y="612"/>
                </a:cubicBezTo>
                <a:cubicBezTo>
                  <a:pt x="2914" y="750"/>
                  <a:pt x="2971" y="859"/>
                  <a:pt x="3056" y="943"/>
                </a:cubicBezTo>
                <a:cubicBezTo>
                  <a:pt x="3141" y="1027"/>
                  <a:pt x="3224" y="1076"/>
                  <a:pt x="3322" y="1117"/>
                </a:cubicBezTo>
                <a:cubicBezTo>
                  <a:pt x="3420" y="1158"/>
                  <a:pt x="3577" y="1176"/>
                  <a:pt x="3644" y="1191"/>
                </a:cubicBezTo>
              </a:path>
            </a:pathLst>
          </a:custGeom>
          <a:solidFill>
            <a:srgbClr val="FF9900">
              <a:alpha val="30196"/>
            </a:srgbClr>
          </a:solidFill>
          <a:ln w="28575">
            <a:solidFill>
              <a:srgbClr val="FF99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1" name="Rectangle 4"/>
          <p:cNvSpPr>
            <a:spLocks noChangeArrowheads="1"/>
          </p:cNvSpPr>
          <p:nvPr/>
        </p:nvSpPr>
        <p:spPr bwMode="auto">
          <a:xfrm>
            <a:off x="4284663" y="3573463"/>
            <a:ext cx="3671887" cy="20875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4" name="Line 7"/>
          <p:cNvSpPr>
            <a:spLocks noChangeShapeType="1"/>
          </p:cNvSpPr>
          <p:nvPr/>
        </p:nvSpPr>
        <p:spPr bwMode="auto">
          <a:xfrm flipV="1">
            <a:off x="2051050" y="3213100"/>
            <a:ext cx="0" cy="24479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15" name="Rectangle 8"/>
          <p:cNvSpPr>
            <a:spLocks noChangeArrowheads="1"/>
          </p:cNvSpPr>
          <p:nvPr/>
        </p:nvSpPr>
        <p:spPr bwMode="auto">
          <a:xfrm>
            <a:off x="3995738" y="5600700"/>
            <a:ext cx="56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2400" baseline="-25000">
                <a:solidFill>
                  <a:schemeClr val="accent2"/>
                </a:solidFill>
              </a:rPr>
              <a:t>cut</a:t>
            </a: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5435600" y="5600700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21517" name="Freeform 10"/>
          <p:cNvSpPr>
            <a:spLocks/>
          </p:cNvSpPr>
          <p:nvPr/>
        </p:nvSpPr>
        <p:spPr bwMode="auto">
          <a:xfrm>
            <a:off x="2051050" y="3068638"/>
            <a:ext cx="3097213" cy="2592387"/>
          </a:xfrm>
          <a:custGeom>
            <a:avLst/>
            <a:gdLst>
              <a:gd name="T0" fmla="*/ 0 w 2042"/>
              <a:gd name="T1" fmla="*/ 2147483647 h 1497"/>
              <a:gd name="T2" fmla="*/ 2147483647 w 2042"/>
              <a:gd name="T3" fmla="*/ 2147483647 h 1497"/>
              <a:gd name="T4" fmla="*/ 2147483647 w 2042"/>
              <a:gd name="T5" fmla="*/ 2147483647 h 1497"/>
              <a:gd name="T6" fmla="*/ 2147483647 w 2042"/>
              <a:gd name="T7" fmla="*/ 2147483647 h 1497"/>
              <a:gd name="T8" fmla="*/ 2147483647 w 2042"/>
              <a:gd name="T9" fmla="*/ 2147483647 h 1497"/>
              <a:gd name="T10" fmla="*/ 2147483647 w 2042"/>
              <a:gd name="T11" fmla="*/ 2147483647 h 1497"/>
              <a:gd name="T12" fmla="*/ 2147483647 w 2042"/>
              <a:gd name="T13" fmla="*/ 2147483647 h 1497"/>
              <a:gd name="T14" fmla="*/ 2147483647 w 2042"/>
              <a:gd name="T15" fmla="*/ 2147483647 h 14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42"/>
              <a:gd name="T25" fmla="*/ 0 h 1497"/>
              <a:gd name="T26" fmla="*/ 2042 w 2042"/>
              <a:gd name="T27" fmla="*/ 1497 h 14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42" h="1497">
                <a:moveTo>
                  <a:pt x="0" y="1497"/>
                </a:moveTo>
                <a:cubicBezTo>
                  <a:pt x="87" y="1482"/>
                  <a:pt x="174" y="1492"/>
                  <a:pt x="273" y="1316"/>
                </a:cubicBezTo>
                <a:cubicBezTo>
                  <a:pt x="372" y="1140"/>
                  <a:pt x="494" y="646"/>
                  <a:pt x="597" y="439"/>
                </a:cubicBezTo>
                <a:cubicBezTo>
                  <a:pt x="700" y="232"/>
                  <a:pt x="788" y="0"/>
                  <a:pt x="894" y="74"/>
                </a:cubicBezTo>
                <a:cubicBezTo>
                  <a:pt x="1000" y="148"/>
                  <a:pt x="1134" y="686"/>
                  <a:pt x="1235" y="885"/>
                </a:cubicBezTo>
                <a:cubicBezTo>
                  <a:pt x="1336" y="1084"/>
                  <a:pt x="1423" y="1183"/>
                  <a:pt x="1497" y="1270"/>
                </a:cubicBezTo>
                <a:cubicBezTo>
                  <a:pt x="1571" y="1357"/>
                  <a:pt x="1588" y="1368"/>
                  <a:pt x="1679" y="1406"/>
                </a:cubicBezTo>
                <a:cubicBezTo>
                  <a:pt x="1770" y="1444"/>
                  <a:pt x="1982" y="1482"/>
                  <a:pt x="2042" y="1497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8" name="Freeform 11"/>
          <p:cNvSpPr>
            <a:spLocks/>
          </p:cNvSpPr>
          <p:nvPr/>
        </p:nvSpPr>
        <p:spPr bwMode="auto">
          <a:xfrm>
            <a:off x="2051050" y="4652963"/>
            <a:ext cx="5784850" cy="1008062"/>
          </a:xfrm>
          <a:custGeom>
            <a:avLst/>
            <a:gdLst>
              <a:gd name="T0" fmla="*/ 0 w 3644"/>
              <a:gd name="T1" fmla="*/ 2147483647 h 1202"/>
              <a:gd name="T2" fmla="*/ 2147483647 w 3644"/>
              <a:gd name="T3" fmla="*/ 2147483647 h 1202"/>
              <a:gd name="T4" fmla="*/ 2147483647 w 3644"/>
              <a:gd name="T5" fmla="*/ 2147483647 h 1202"/>
              <a:gd name="T6" fmla="*/ 2147483647 w 3644"/>
              <a:gd name="T7" fmla="*/ 2147483647 h 1202"/>
              <a:gd name="T8" fmla="*/ 2147483647 w 3644"/>
              <a:gd name="T9" fmla="*/ 2147483647 h 1202"/>
              <a:gd name="T10" fmla="*/ 2147483647 w 3644"/>
              <a:gd name="T11" fmla="*/ 2147483647 h 1202"/>
              <a:gd name="T12" fmla="*/ 2147483647 w 3644"/>
              <a:gd name="T13" fmla="*/ 2147483647 h 1202"/>
              <a:gd name="T14" fmla="*/ 2147483647 w 3644"/>
              <a:gd name="T15" fmla="*/ 2147483647 h 1202"/>
              <a:gd name="T16" fmla="*/ 2147483647 w 3644"/>
              <a:gd name="T17" fmla="*/ 2147483647 h 1202"/>
              <a:gd name="T18" fmla="*/ 2147483647 w 3644"/>
              <a:gd name="T19" fmla="*/ 2147483647 h 1202"/>
              <a:gd name="T20" fmla="*/ 2147483647 w 3644"/>
              <a:gd name="T21" fmla="*/ 2147483647 h 1202"/>
              <a:gd name="T22" fmla="*/ 2147483647 w 3644"/>
              <a:gd name="T23" fmla="*/ 2147483647 h 12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44"/>
              <a:gd name="T37" fmla="*/ 0 h 1202"/>
              <a:gd name="T38" fmla="*/ 3644 w 3644"/>
              <a:gd name="T39" fmla="*/ 1202 h 12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644" h="1202">
                <a:moveTo>
                  <a:pt x="0" y="1202"/>
                </a:moveTo>
                <a:cubicBezTo>
                  <a:pt x="125" y="1179"/>
                  <a:pt x="250" y="1156"/>
                  <a:pt x="409" y="1111"/>
                </a:cubicBezTo>
                <a:cubicBezTo>
                  <a:pt x="568" y="1066"/>
                  <a:pt x="817" y="983"/>
                  <a:pt x="953" y="930"/>
                </a:cubicBezTo>
                <a:cubicBezTo>
                  <a:pt x="1089" y="877"/>
                  <a:pt x="1134" y="854"/>
                  <a:pt x="1225" y="794"/>
                </a:cubicBezTo>
                <a:cubicBezTo>
                  <a:pt x="1316" y="734"/>
                  <a:pt x="1406" y="658"/>
                  <a:pt x="1497" y="567"/>
                </a:cubicBezTo>
                <a:cubicBezTo>
                  <a:pt x="1588" y="476"/>
                  <a:pt x="1663" y="341"/>
                  <a:pt x="1769" y="250"/>
                </a:cubicBezTo>
                <a:cubicBezTo>
                  <a:pt x="1875" y="159"/>
                  <a:pt x="2019" y="46"/>
                  <a:pt x="2132" y="23"/>
                </a:cubicBezTo>
                <a:cubicBezTo>
                  <a:pt x="2245" y="0"/>
                  <a:pt x="2337" y="16"/>
                  <a:pt x="2450" y="114"/>
                </a:cubicBezTo>
                <a:cubicBezTo>
                  <a:pt x="2563" y="212"/>
                  <a:pt x="2712" y="474"/>
                  <a:pt x="2813" y="612"/>
                </a:cubicBezTo>
                <a:cubicBezTo>
                  <a:pt x="2914" y="750"/>
                  <a:pt x="2971" y="859"/>
                  <a:pt x="3056" y="943"/>
                </a:cubicBezTo>
                <a:cubicBezTo>
                  <a:pt x="3141" y="1027"/>
                  <a:pt x="3224" y="1076"/>
                  <a:pt x="3322" y="1117"/>
                </a:cubicBezTo>
                <a:cubicBezTo>
                  <a:pt x="3420" y="1158"/>
                  <a:pt x="3577" y="1176"/>
                  <a:pt x="3644" y="1191"/>
                </a:cubicBezTo>
              </a:path>
            </a:pathLst>
          </a:custGeom>
          <a:noFill/>
          <a:ln w="28575">
            <a:solidFill>
              <a:srgbClr val="FF99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9" name="Line 12"/>
          <p:cNvSpPr>
            <a:spLocks noChangeShapeType="1"/>
          </p:cNvSpPr>
          <p:nvPr/>
        </p:nvSpPr>
        <p:spPr bwMode="auto">
          <a:xfrm>
            <a:off x="2051050" y="5661025"/>
            <a:ext cx="604996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0" name="Line 13"/>
          <p:cNvSpPr>
            <a:spLocks noChangeShapeType="1"/>
          </p:cNvSpPr>
          <p:nvPr/>
        </p:nvSpPr>
        <p:spPr bwMode="auto">
          <a:xfrm flipV="1">
            <a:off x="4284663" y="3429000"/>
            <a:ext cx="0" cy="22320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1" name="Text Box 14"/>
          <p:cNvSpPr txBox="1">
            <a:spLocks noChangeArrowheads="1"/>
          </p:cNvSpPr>
          <p:nvPr/>
        </p:nvSpPr>
        <p:spPr bwMode="auto">
          <a:xfrm>
            <a:off x="228600" y="3429000"/>
            <a:ext cx="1973893" cy="40011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charset="0"/>
              </a:rPr>
              <a:t>Efficiency </a:t>
            </a:r>
            <a:r>
              <a:rPr lang="en-US" sz="2000">
                <a:solidFill>
                  <a:srgbClr val="FF0000"/>
                </a:solidFill>
                <a:latin typeface="Arial" charset="0"/>
              </a:rPr>
              <a:t>(1−</a:t>
            </a:r>
            <a:r>
              <a:rPr lang="en-US" sz="2000">
                <a:solidFill>
                  <a:srgbClr val="FF0000"/>
                </a:solidFill>
                <a:latin typeface="Arial" charset="0"/>
                <a:sym typeface="Symbol" charset="2"/>
              </a:rPr>
              <a:t></a:t>
            </a:r>
            <a:r>
              <a:rPr lang="en-US" sz="2000" dirty="0">
                <a:solidFill>
                  <a:srgbClr val="FF0000"/>
                </a:solidFill>
                <a:latin typeface="Arial" charset="0"/>
                <a:sym typeface="Symbol" charset="2"/>
              </a:rPr>
              <a:t>)</a:t>
            </a:r>
          </a:p>
        </p:txBody>
      </p:sp>
      <p:sp>
        <p:nvSpPr>
          <p:cNvPr id="21522" name="Text Box 15"/>
          <p:cNvSpPr txBox="1">
            <a:spLocks noChangeArrowheads="1"/>
          </p:cNvSpPr>
          <p:nvPr/>
        </p:nvSpPr>
        <p:spPr bwMode="auto">
          <a:xfrm>
            <a:off x="228600" y="4006850"/>
            <a:ext cx="2648482" cy="400110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FF9900"/>
                </a:solidFill>
                <a:latin typeface="Arial" charset="0"/>
              </a:rPr>
              <a:t>Mis</a:t>
            </a:r>
            <a:r>
              <a:rPr lang="en-US" sz="2000" dirty="0">
                <a:solidFill>
                  <a:srgbClr val="FF9900"/>
                </a:solidFill>
                <a:latin typeface="Arial" charset="0"/>
              </a:rPr>
              <a:t>-id probability(1-</a:t>
            </a:r>
            <a:r>
              <a:rPr lang="en-US" sz="2000" dirty="0">
                <a:solidFill>
                  <a:srgbClr val="FF9900"/>
                </a:solidFill>
                <a:latin typeface="Arial" charset="0"/>
                <a:sym typeface="Symbol" charset="2"/>
              </a:rPr>
              <a:t>)</a:t>
            </a:r>
          </a:p>
        </p:txBody>
      </p:sp>
      <p:sp>
        <p:nvSpPr>
          <p:cNvPr id="21523" name="Line 16"/>
          <p:cNvSpPr>
            <a:spLocks noChangeShapeType="1"/>
          </p:cNvSpPr>
          <p:nvPr/>
        </p:nvSpPr>
        <p:spPr bwMode="auto">
          <a:xfrm>
            <a:off x="2124075" y="3644900"/>
            <a:ext cx="1079500" cy="7921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4" name="Line 17"/>
          <p:cNvSpPr>
            <a:spLocks noChangeShapeType="1"/>
          </p:cNvSpPr>
          <p:nvPr/>
        </p:nvSpPr>
        <p:spPr bwMode="auto">
          <a:xfrm>
            <a:off x="2124075" y="4437063"/>
            <a:ext cx="1727200" cy="10795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Variations on cut analyses</a:t>
            </a:r>
          </a:p>
        </p:txBody>
      </p:sp>
      <p:sp>
        <p:nvSpPr>
          <p:cNvPr id="225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Cut on multiple variables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AND/OR of single cuts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Multi-dimensional cuts: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Linear cuts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Piece-wise linear cuts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Non-linear combinations</a:t>
            </a:r>
          </a:p>
          <a:p>
            <a:pPr>
              <a:lnSpc>
                <a:spcPct val="9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At some point, hard to find optimal cut values, or too many cuts required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How to determine the cuts, looking at control samples?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Control samples could be MC, or selected data decays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Note: cut selection must be done a-priori, before looking at data, to avoid biases!</a:t>
            </a:r>
          </a:p>
        </p:txBody>
      </p:sp>
      <p:sp>
        <p:nvSpPr>
          <p:cNvPr id="2253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3530B08F-9293-BE4A-82AE-814CC6682107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Efficiency </a:t>
            </a:r>
            <a:r>
              <a:rPr lang="en-US" i="1" dirty="0" err="1"/>
              <a:t>vs</a:t>
            </a:r>
            <a:r>
              <a:rPr lang="en-US" dirty="0"/>
              <a:t> </a:t>
            </a:r>
            <a:r>
              <a:rPr lang="en-US" dirty="0" err="1"/>
              <a:t>mis</a:t>
            </a:r>
            <a:r>
              <a:rPr lang="en-US" dirty="0"/>
              <a:t>-id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Varying the applied cut on the </a:t>
            </a:r>
            <a:r>
              <a:rPr lang="en-US" sz="2400" dirty="0">
                <a:solidFill>
                  <a:schemeClr val="accent2"/>
                </a:solidFill>
              </a:rPr>
              <a:t>test statistic </a:t>
            </a:r>
            <a:r>
              <a:rPr lang="en-US" sz="2400" dirty="0"/>
              <a:t>both the efficiency and </a:t>
            </a:r>
            <a:r>
              <a:rPr lang="en-US" sz="2400" dirty="0" err="1"/>
              <a:t>mis</a:t>
            </a:r>
            <a:r>
              <a:rPr lang="en-US" sz="2400" dirty="0"/>
              <a:t>-id probability change</a:t>
            </a: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338388" y="2133600"/>
            <a:ext cx="0" cy="316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523095" y="5415124"/>
            <a:ext cx="214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 err="1">
                <a:solidFill>
                  <a:schemeClr val="accent2"/>
                </a:solidFill>
              </a:rPr>
              <a:t>Mis</a:t>
            </a:r>
            <a:r>
              <a:rPr lang="en-US" sz="2400" i="1" dirty="0">
                <a:solidFill>
                  <a:schemeClr val="accent2"/>
                </a:solidFill>
              </a:rPr>
              <a:t>-id prob.</a:t>
            </a:r>
            <a:r>
              <a:rPr lang="en-US" sz="2400" dirty="0">
                <a:solidFill>
                  <a:schemeClr val="accent2"/>
                </a:solidFill>
              </a:rPr>
              <a:t> (</a:t>
            </a:r>
            <a:r>
              <a:rPr lang="en-US" sz="2400" i="1" dirty="0">
                <a:solidFill>
                  <a:schemeClr val="accent2"/>
                </a:solidFill>
              </a:rPr>
              <a:t>β</a:t>
            </a:r>
            <a:r>
              <a:rPr lang="en-US" sz="2400" dirty="0">
                <a:solidFill>
                  <a:schemeClr val="accent2"/>
                </a:solidFill>
              </a:rPr>
              <a:t>)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338388" y="5302250"/>
            <a:ext cx="43211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 rot="16200000">
            <a:off x="738883" y="2962425"/>
            <a:ext cx="23358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Efficiency</a:t>
            </a:r>
            <a:r>
              <a:rPr lang="en-US" sz="2400" dirty="0">
                <a:solidFill>
                  <a:schemeClr val="accent2"/>
                </a:solidFill>
              </a:rPr>
              <a:t> (1 − </a:t>
            </a:r>
            <a:r>
              <a:rPr lang="en-US" sz="2400" i="1" dirty="0">
                <a:solidFill>
                  <a:schemeClr val="accent2"/>
                </a:solidFill>
              </a:rPr>
              <a:t>α</a:t>
            </a:r>
            <a:r>
              <a:rPr lang="en-US" sz="2400" dirty="0">
                <a:solidFill>
                  <a:schemeClr val="accent2"/>
                </a:solidFill>
              </a:rPr>
              <a:t>)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338388" y="2493963"/>
            <a:ext cx="4033837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6372225" y="2493963"/>
            <a:ext cx="0" cy="28082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2338388" y="2493963"/>
            <a:ext cx="4033837" cy="2808287"/>
          </a:xfrm>
          <a:custGeom>
            <a:avLst/>
            <a:gdLst>
              <a:gd name="T0" fmla="*/ 0 w 998"/>
              <a:gd name="T1" fmla="*/ 2147483647 h 1769"/>
              <a:gd name="T2" fmla="*/ 2147483647 w 998"/>
              <a:gd name="T3" fmla="*/ 2147483647 h 1769"/>
              <a:gd name="T4" fmla="*/ 2147483647 w 998"/>
              <a:gd name="T5" fmla="*/ 2147483647 h 1769"/>
              <a:gd name="T6" fmla="*/ 2147483647 w 998"/>
              <a:gd name="T7" fmla="*/ 0 h 1769"/>
              <a:gd name="T8" fmla="*/ 0 60000 65536"/>
              <a:gd name="T9" fmla="*/ 0 60000 65536"/>
              <a:gd name="T10" fmla="*/ 0 60000 65536"/>
              <a:gd name="T11" fmla="*/ 0 60000 65536"/>
              <a:gd name="T12" fmla="*/ 0 w 998"/>
              <a:gd name="T13" fmla="*/ 0 h 1769"/>
              <a:gd name="T14" fmla="*/ 998 w 998"/>
              <a:gd name="T15" fmla="*/ 1769 h 17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8" h="1769">
                <a:moveTo>
                  <a:pt x="0" y="1769"/>
                </a:moveTo>
                <a:cubicBezTo>
                  <a:pt x="7" y="1425"/>
                  <a:pt x="15" y="1081"/>
                  <a:pt x="91" y="817"/>
                </a:cubicBezTo>
                <a:cubicBezTo>
                  <a:pt x="167" y="553"/>
                  <a:pt x="303" y="318"/>
                  <a:pt x="454" y="182"/>
                </a:cubicBezTo>
                <a:cubicBezTo>
                  <a:pt x="605" y="46"/>
                  <a:pt x="892" y="38"/>
                  <a:pt x="998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247900" y="52514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0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227763" y="525303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054225" y="23495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2052638" y="508476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0</a:t>
            </a:r>
          </a:p>
        </p:txBody>
      </p:sp>
      <p:grpSp>
        <p:nvGrpSpPr>
          <p:cNvPr id="18" name="Gruppo 3"/>
          <p:cNvGrpSpPr>
            <a:grpSpLocks/>
          </p:cNvGrpSpPr>
          <p:nvPr/>
        </p:nvGrpSpPr>
        <p:grpSpPr bwMode="auto">
          <a:xfrm rot="-1980000">
            <a:off x="3122613" y="3294063"/>
            <a:ext cx="1247775" cy="457200"/>
            <a:chOff x="3397250" y="3484034"/>
            <a:chExt cx="1248833" cy="457200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737504" y="3484034"/>
              <a:ext cx="5683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1">
                  <a:solidFill>
                    <a:schemeClr val="accent2"/>
                  </a:solidFill>
                </a:rPr>
                <a:t>x</a:t>
              </a:r>
              <a:r>
                <a:rPr lang="en-US" sz="2400" baseline="-25000">
                  <a:solidFill>
                    <a:schemeClr val="accent2"/>
                  </a:solidFill>
                </a:rPr>
                <a:t>cut</a:t>
              </a:r>
            </a:p>
          </p:txBody>
        </p:sp>
        <p:cxnSp>
          <p:nvCxnSpPr>
            <p:cNvPr id="20" name="Connettore 2 2"/>
            <p:cNvCxnSpPr>
              <a:cxnSpLocks noChangeShapeType="1"/>
            </p:cNvCxnSpPr>
            <p:nvPr/>
          </p:nvCxnSpPr>
          <p:spPr bwMode="auto">
            <a:xfrm>
              <a:off x="3397250" y="3556001"/>
              <a:ext cx="1248833" cy="0"/>
            </a:xfrm>
            <a:prstGeom prst="straightConnector1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  <a:round/>
              <a:headEnd type="triangle" w="lg" len="lg"/>
              <a:tailEnd type="triangle" w="lg" len="lg"/>
            </a:ln>
          </p:spPr>
        </p:cxnSp>
      </p:grpSp>
      <p:sp>
        <p:nvSpPr>
          <p:cNvPr id="22" name="Rettangolo 21"/>
          <p:cNvSpPr/>
          <p:nvPr/>
        </p:nvSpPr>
        <p:spPr>
          <a:xfrm>
            <a:off x="808366" y="5958331"/>
            <a:ext cx="7311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Sometimes also referred to as </a:t>
            </a:r>
            <a:r>
              <a:rPr lang="en-US" b="1" dirty="0">
                <a:solidFill>
                  <a:srgbClr val="00664D"/>
                </a:solidFill>
                <a:latin typeface="+mn-lt"/>
              </a:rPr>
              <a:t>ROC curve </a:t>
            </a:r>
            <a:r>
              <a:rPr lang="en-US" dirty="0">
                <a:solidFill>
                  <a:srgbClr val="00664D"/>
                </a:solidFill>
                <a:latin typeface="+mn-lt"/>
              </a:rPr>
              <a:t>(</a:t>
            </a:r>
            <a:r>
              <a:rPr lang="en-US" i="1" dirty="0">
                <a:solidFill>
                  <a:srgbClr val="00664D"/>
                </a:solidFill>
                <a:latin typeface="+mn-lt"/>
              </a:rPr>
              <a:t>Receiver Operating Characteristic</a:t>
            </a:r>
            <a:r>
              <a:rPr lang="en-US" dirty="0">
                <a:solidFill>
                  <a:srgbClr val="00664D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453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0"/>
          <p:cNvSpPr>
            <a:spLocks/>
          </p:cNvSpPr>
          <p:nvPr/>
        </p:nvSpPr>
        <p:spPr bwMode="auto">
          <a:xfrm>
            <a:off x="2338388" y="2493963"/>
            <a:ext cx="4033837" cy="2808287"/>
          </a:xfrm>
          <a:custGeom>
            <a:avLst/>
            <a:gdLst>
              <a:gd name="T0" fmla="*/ 0 w 998"/>
              <a:gd name="T1" fmla="*/ 2147483647 h 1769"/>
              <a:gd name="T2" fmla="*/ 2147483647 w 998"/>
              <a:gd name="T3" fmla="*/ 2147483647 h 1769"/>
              <a:gd name="T4" fmla="*/ 2147483647 w 998"/>
              <a:gd name="T5" fmla="*/ 2147483647 h 1769"/>
              <a:gd name="T6" fmla="*/ 2147483647 w 998"/>
              <a:gd name="T7" fmla="*/ 0 h 1769"/>
              <a:gd name="T8" fmla="*/ 0 60000 65536"/>
              <a:gd name="T9" fmla="*/ 0 60000 65536"/>
              <a:gd name="T10" fmla="*/ 0 60000 65536"/>
              <a:gd name="T11" fmla="*/ 0 60000 65536"/>
              <a:gd name="T12" fmla="*/ 0 w 998"/>
              <a:gd name="T13" fmla="*/ 0 h 1769"/>
              <a:gd name="T14" fmla="*/ 998 w 998"/>
              <a:gd name="T15" fmla="*/ 1769 h 1769"/>
              <a:gd name="connsiteX0" fmla="*/ 0 w 10000"/>
              <a:gd name="connsiteY0" fmla="*/ 10000 h 10000"/>
              <a:gd name="connsiteX1" fmla="*/ 912 w 10000"/>
              <a:gd name="connsiteY1" fmla="*/ 4618 h 10000"/>
              <a:gd name="connsiteX2" fmla="*/ 5029 w 10000"/>
              <a:gd name="connsiteY2" fmla="*/ 1688 h 10000"/>
              <a:gd name="connsiteX3" fmla="*/ 10000 w 10000"/>
              <a:gd name="connsiteY3" fmla="*/ 0 h 10000"/>
              <a:gd name="connsiteX0" fmla="*/ 0 w 10000"/>
              <a:gd name="connsiteY0" fmla="*/ 10000 h 10000"/>
              <a:gd name="connsiteX1" fmla="*/ 1392 w 10000"/>
              <a:gd name="connsiteY1" fmla="*/ 5007 h 10000"/>
              <a:gd name="connsiteX2" fmla="*/ 5029 w 10000"/>
              <a:gd name="connsiteY2" fmla="*/ 1688 h 10000"/>
              <a:gd name="connsiteX3" fmla="*/ 10000 w 1000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70" y="8055"/>
                  <a:pt x="554" y="6392"/>
                  <a:pt x="1392" y="5007"/>
                </a:cubicBezTo>
                <a:cubicBezTo>
                  <a:pt x="2230" y="3622"/>
                  <a:pt x="3516" y="2457"/>
                  <a:pt x="5029" y="1688"/>
                </a:cubicBezTo>
                <a:cubicBezTo>
                  <a:pt x="6542" y="919"/>
                  <a:pt x="8938" y="215"/>
                  <a:pt x="10000" y="0"/>
                </a:cubicBezTo>
              </a:path>
            </a:pathLst>
          </a:custGeom>
          <a:noFill/>
          <a:ln w="28575">
            <a:solidFill>
              <a:srgbClr val="FC8487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One test is preferable to another if, for the same level of efficiency (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1 −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α</a:t>
            </a:r>
            <a:r>
              <a:rPr lang="en-US" sz="2400" dirty="0"/>
              <a:t>), it has lower </a:t>
            </a:r>
            <a:r>
              <a:rPr lang="en-US" sz="2400" dirty="0" err="1"/>
              <a:t>mis</a:t>
            </a:r>
            <a:r>
              <a:rPr lang="en-US" sz="2400" dirty="0"/>
              <a:t>-id probability 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β</a:t>
            </a:r>
            <a:r>
              <a:rPr lang="en-US" sz="2400" dirty="0"/>
              <a:t>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338388" y="2133600"/>
            <a:ext cx="0" cy="316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338388" y="5302250"/>
            <a:ext cx="43211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338388" y="2493963"/>
            <a:ext cx="4033837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6372225" y="2493963"/>
            <a:ext cx="0" cy="28082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2338388" y="2493963"/>
            <a:ext cx="4033837" cy="2808287"/>
          </a:xfrm>
          <a:custGeom>
            <a:avLst/>
            <a:gdLst>
              <a:gd name="T0" fmla="*/ 0 w 998"/>
              <a:gd name="T1" fmla="*/ 2147483647 h 1769"/>
              <a:gd name="T2" fmla="*/ 2147483647 w 998"/>
              <a:gd name="T3" fmla="*/ 2147483647 h 1769"/>
              <a:gd name="T4" fmla="*/ 2147483647 w 998"/>
              <a:gd name="T5" fmla="*/ 2147483647 h 1769"/>
              <a:gd name="T6" fmla="*/ 2147483647 w 998"/>
              <a:gd name="T7" fmla="*/ 0 h 1769"/>
              <a:gd name="T8" fmla="*/ 0 60000 65536"/>
              <a:gd name="T9" fmla="*/ 0 60000 65536"/>
              <a:gd name="T10" fmla="*/ 0 60000 65536"/>
              <a:gd name="T11" fmla="*/ 0 60000 65536"/>
              <a:gd name="T12" fmla="*/ 0 w 998"/>
              <a:gd name="T13" fmla="*/ 0 h 1769"/>
              <a:gd name="T14" fmla="*/ 998 w 998"/>
              <a:gd name="T15" fmla="*/ 1769 h 17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8" h="1769">
                <a:moveTo>
                  <a:pt x="0" y="1769"/>
                </a:moveTo>
                <a:cubicBezTo>
                  <a:pt x="7" y="1425"/>
                  <a:pt x="15" y="1081"/>
                  <a:pt x="91" y="817"/>
                </a:cubicBezTo>
                <a:cubicBezTo>
                  <a:pt x="167" y="553"/>
                  <a:pt x="303" y="318"/>
                  <a:pt x="454" y="182"/>
                </a:cubicBezTo>
                <a:cubicBezTo>
                  <a:pt x="605" y="46"/>
                  <a:pt x="892" y="38"/>
                  <a:pt x="998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247900" y="52514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0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227763" y="525303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054225" y="23495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2052638" y="508476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ＭＳ Ｐゴシック" charset="-128"/>
                <a:cs typeface="ＭＳ Ｐゴシック" charset="-128"/>
              </a:rPr>
              <a:t>0</a:t>
            </a:r>
          </a:p>
        </p:txBody>
      </p:sp>
      <p:grpSp>
        <p:nvGrpSpPr>
          <p:cNvPr id="18" name="Gruppo 3"/>
          <p:cNvGrpSpPr>
            <a:grpSpLocks/>
          </p:cNvGrpSpPr>
          <p:nvPr/>
        </p:nvGrpSpPr>
        <p:grpSpPr bwMode="auto">
          <a:xfrm rot="-1980000">
            <a:off x="3495357" y="3359505"/>
            <a:ext cx="1247775" cy="457200"/>
            <a:chOff x="3397250" y="3484034"/>
            <a:chExt cx="1248833" cy="457200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737504" y="3484034"/>
              <a:ext cx="5683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1">
                  <a:solidFill>
                    <a:schemeClr val="accent2"/>
                  </a:solidFill>
                </a:rPr>
                <a:t>x</a:t>
              </a:r>
              <a:r>
                <a:rPr lang="en-US" sz="2400" baseline="-25000">
                  <a:solidFill>
                    <a:schemeClr val="accent2"/>
                  </a:solidFill>
                </a:rPr>
                <a:t>cut</a:t>
              </a:r>
            </a:p>
          </p:txBody>
        </p:sp>
        <p:cxnSp>
          <p:nvCxnSpPr>
            <p:cNvPr id="20" name="Connettore 2 2"/>
            <p:cNvCxnSpPr>
              <a:cxnSpLocks noChangeShapeType="1"/>
            </p:cNvCxnSpPr>
            <p:nvPr/>
          </p:nvCxnSpPr>
          <p:spPr bwMode="auto">
            <a:xfrm>
              <a:off x="3397250" y="3556001"/>
              <a:ext cx="1248833" cy="0"/>
            </a:xfrm>
            <a:prstGeom prst="straightConnector1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  <a:round/>
              <a:headEnd type="triangle" w="lg" len="lg"/>
              <a:tailEnd type="triangle" w="lg" len="lg"/>
            </a:ln>
          </p:spPr>
        </p:cxnSp>
      </p:grpSp>
      <p:cxnSp>
        <p:nvCxnSpPr>
          <p:cNvPr id="23" name="Connettore 1 22"/>
          <p:cNvCxnSpPr/>
          <p:nvPr/>
        </p:nvCxnSpPr>
        <p:spPr bwMode="auto">
          <a:xfrm flipV="1">
            <a:off x="2338388" y="3583024"/>
            <a:ext cx="928422" cy="1682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Connettore 1 23"/>
          <p:cNvCxnSpPr/>
          <p:nvPr/>
        </p:nvCxnSpPr>
        <p:spPr bwMode="auto">
          <a:xfrm flipV="1">
            <a:off x="3266810" y="3583024"/>
            <a:ext cx="0" cy="17192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Connettore 1 26"/>
          <p:cNvCxnSpPr/>
          <p:nvPr/>
        </p:nvCxnSpPr>
        <p:spPr bwMode="auto">
          <a:xfrm flipV="1">
            <a:off x="2889367" y="3583024"/>
            <a:ext cx="0" cy="17192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ttangolo 31"/>
          <p:cNvSpPr/>
          <p:nvPr/>
        </p:nvSpPr>
        <p:spPr>
          <a:xfrm>
            <a:off x="2320816" y="3250160"/>
            <a:ext cx="518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1−α</a:t>
            </a:r>
          </a:p>
        </p:txBody>
      </p:sp>
      <p:sp>
        <p:nvSpPr>
          <p:cNvPr id="33" name="Rettangolo 32"/>
          <p:cNvSpPr/>
          <p:nvPr/>
        </p:nvSpPr>
        <p:spPr>
          <a:xfrm>
            <a:off x="2752310" y="5349956"/>
            <a:ext cx="289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β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3122279" y="5349956"/>
            <a:ext cx="332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A8386"/>
                </a:solidFill>
              </a:rPr>
              <a:t>β</a:t>
            </a:r>
            <a:r>
              <a:rPr lang="en-US" i="1" dirty="0">
                <a:solidFill>
                  <a:srgbClr val="FA8386"/>
                </a:solidFill>
                <a:sym typeface="Symbol" charset="2"/>
              </a:rPr>
              <a:t>ʹ</a:t>
            </a:r>
            <a:endParaRPr lang="en-US" dirty="0">
              <a:solidFill>
                <a:srgbClr val="FA8386"/>
              </a:solidFill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938867" y="5365345"/>
            <a:ext cx="285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&lt;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4523095" y="5415124"/>
            <a:ext cx="214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 err="1">
                <a:solidFill>
                  <a:schemeClr val="accent2"/>
                </a:solidFill>
              </a:rPr>
              <a:t>Mis</a:t>
            </a:r>
            <a:r>
              <a:rPr lang="en-US" sz="2400" i="1" dirty="0">
                <a:solidFill>
                  <a:schemeClr val="accent2"/>
                </a:solidFill>
              </a:rPr>
              <a:t>-id prob.</a:t>
            </a:r>
            <a:r>
              <a:rPr lang="en-US" sz="2400" dirty="0">
                <a:solidFill>
                  <a:schemeClr val="accent2"/>
                </a:solidFill>
              </a:rPr>
              <a:t> (</a:t>
            </a:r>
            <a:r>
              <a:rPr lang="en-US" sz="2400" i="1" dirty="0">
                <a:solidFill>
                  <a:schemeClr val="accent2"/>
                </a:solidFill>
              </a:rPr>
              <a:t>β</a:t>
            </a:r>
            <a:r>
              <a:rPr lang="en-US" sz="2400" dirty="0">
                <a:solidFill>
                  <a:schemeClr val="accent2"/>
                </a:solidFill>
              </a:rPr>
              <a:t>)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 rot="16200000">
            <a:off x="738883" y="2962425"/>
            <a:ext cx="23358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Efficiency</a:t>
            </a:r>
            <a:r>
              <a:rPr lang="en-US" sz="2400" dirty="0">
                <a:solidFill>
                  <a:schemeClr val="accent2"/>
                </a:solidFill>
              </a:rPr>
              <a:t> (1 − </a:t>
            </a:r>
            <a:r>
              <a:rPr lang="en-US" sz="2400" i="1" dirty="0">
                <a:solidFill>
                  <a:schemeClr val="accent2"/>
                </a:solidFill>
              </a:rPr>
              <a:t>α</a:t>
            </a:r>
            <a:r>
              <a:rPr lang="en-US" sz="2400" dirty="0">
                <a:solidFill>
                  <a:schemeClr val="accent2"/>
                </a:solidFill>
              </a:rPr>
              <a:t>)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129148" y="3237252"/>
            <a:ext cx="1509749" cy="132343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00000"/>
                </a:solidFill>
                <a:latin typeface="+mn-lt"/>
              </a:rPr>
              <a:t>Note: sometimes ROC curves may also cross!</a:t>
            </a:r>
            <a:endParaRPr lang="en-US" baseline="30000" dirty="0">
              <a:solidFill>
                <a:srgbClr val="800000"/>
              </a:solidFill>
              <a:latin typeface="+mj-lt"/>
            </a:endParaRPr>
          </a:p>
        </p:txBody>
      </p:sp>
      <p:cxnSp>
        <p:nvCxnSpPr>
          <p:cNvPr id="30" name="Connettore 2 29"/>
          <p:cNvCxnSpPr/>
          <p:nvPr/>
        </p:nvCxnSpPr>
        <p:spPr bwMode="auto">
          <a:xfrm flipH="1" flipV="1">
            <a:off x="5490459" y="2845366"/>
            <a:ext cx="544271" cy="40479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87914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Straight cuts or something else?</a:t>
            </a:r>
          </a:p>
        </p:txBody>
      </p:sp>
      <p:sp>
        <p:nvSpPr>
          <p:cNvPr id="245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Straight cuts may not be optimal in all cases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30D64139-30DC-1A49-B19A-B730BEFF1895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3913" y="2609850"/>
            <a:ext cx="41148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3" y="2609850"/>
            <a:ext cx="41148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Line 6"/>
          <p:cNvSpPr>
            <a:spLocks noChangeShapeType="1"/>
          </p:cNvSpPr>
          <p:nvPr/>
        </p:nvSpPr>
        <p:spPr bwMode="auto">
          <a:xfrm>
            <a:off x="611188" y="3429000"/>
            <a:ext cx="3313112" cy="21605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6" name="Rectangle 7"/>
          <p:cNvSpPr>
            <a:spLocks noChangeArrowheads="1"/>
          </p:cNvSpPr>
          <p:nvPr/>
        </p:nvSpPr>
        <p:spPr bwMode="auto">
          <a:xfrm>
            <a:off x="6443663" y="3357563"/>
            <a:ext cx="649287" cy="143986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Likelihood ratio discriminator</a:t>
            </a:r>
          </a:p>
        </p:txBody>
      </p:sp>
      <p:sp>
        <p:nvSpPr>
          <p:cNvPr id="256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We make the ratio of likelihoods defined in the two hypotheses:</a:t>
            </a:r>
          </a:p>
          <a:p>
            <a:pPr lvl="1">
              <a:lnSpc>
                <a:spcPct val="80000"/>
              </a:lnSpc>
            </a:pPr>
            <a:endParaRPr lang="en-US" sz="2000" i="1">
              <a:solidFill>
                <a:schemeClr val="accent2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endParaRPr lang="en-US" sz="2000" i="1">
              <a:solidFill>
                <a:schemeClr val="accent2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endParaRPr lang="en-US" sz="2000"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4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Q</a:t>
            </a:r>
            <a:r>
              <a:rPr lang="en-US" sz="2400">
                <a:ea typeface="ＭＳ Ｐゴシック" charset="-128"/>
                <a:cs typeface="ＭＳ Ｐゴシック" charset="-128"/>
                <a:sym typeface="Symbol" charset="2"/>
              </a:rPr>
              <a:t> may also depend on a number of unknown parameters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24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,…,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  <a:sym typeface="Symbol" charset="2"/>
              </a:rPr>
              <a:t>Best discriminator, if the multi-dimensional likelihood is perfectly known (Neyman-Pearson lemma)</a:t>
            </a: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  <a:sym typeface="Symbol" charset="2"/>
              </a:rPr>
              <a:t>Great effort in getting the correct ratio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ym typeface="Symbol" charset="2"/>
              </a:rPr>
              <a:t>E.g.: Matrix Element Tecnhniques for top mass and single-top at Tevatron</a:t>
            </a:r>
          </a:p>
        </p:txBody>
      </p:sp>
      <p:sp>
        <p:nvSpPr>
          <p:cNvPr id="2560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9D3A303-132B-EA40-A163-65377448A116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1844675"/>
            <a:ext cx="40481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Neyman-Pearson lemma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Fixing the signal efficiency (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2400" dirty="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−</a:t>
            </a:r>
            <a:r>
              <a:rPr lang="en-US" sz="24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 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), a selection based on the </a:t>
            </a:r>
            <a:r>
              <a:rPr lang="en-US" sz="2400" dirty="0">
                <a:solidFill>
                  <a:srgbClr val="3333CC"/>
                </a:solidFill>
                <a:ea typeface="ＭＳ Ｐゴシック" charset="-128"/>
                <a:cs typeface="ＭＳ Ｐゴシック" charset="-128"/>
                <a:sym typeface="Symbol" charset="2"/>
              </a:rPr>
              <a:t>likelihood ratio 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gives the lowest possible mis-id probability (</a:t>
            </a:r>
            <a:r>
              <a:rPr lang="en-US" sz="24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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:</a:t>
            </a:r>
            <a:endParaRPr lang="en-US" sz="14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4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ea typeface="ＭＳ Ｐゴシック" charset="-128"/>
                <a:cs typeface="ＭＳ Ｐゴシック" charset="-128"/>
              </a:rPr>
              <a:t>   	       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(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 = 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L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|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H</a:t>
            </a:r>
            <a:r>
              <a:rPr lang="en-US" sz="36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 / 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L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|</a:t>
            </a:r>
            <a:r>
              <a:rPr lang="en-US" sz="36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H</a:t>
            </a:r>
            <a:r>
              <a:rPr lang="en-US" sz="36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0</a:t>
            </a:r>
            <a:r>
              <a:rPr lang="en-US" sz="36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 &gt; k</a:t>
            </a:r>
            <a:r>
              <a:rPr lang="en-US" sz="36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  <a:endParaRPr lang="en-US" baseline="-25000" dirty="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If we can</a:t>
            </a:r>
            <a:r>
              <a:rPr lang="ja-JP" altLang="en-US" sz="2400" dirty="0">
                <a:ea typeface="ＭＳ Ｐゴシック" charset="-128"/>
                <a:cs typeface="ＭＳ Ｐゴシック" charset="-128"/>
                <a:sym typeface="Symbol" charset="2"/>
              </a:rPr>
              <a:t>’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t use the likelihood ratio, we can choose other discriminators, or </a:t>
            </a:r>
            <a:r>
              <a:rPr lang="ja-JP" altLang="en-US" sz="2400" dirty="0">
                <a:ea typeface="ＭＳ Ｐゴシック" charset="-128"/>
                <a:cs typeface="ＭＳ Ｐゴシック" charset="-128"/>
                <a:sym typeface="Symbol" charset="2"/>
              </a:rPr>
              <a:t>“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test statistics</a:t>
            </a:r>
            <a:r>
              <a:rPr lang="ja-JP" altLang="en-US" sz="2400" dirty="0">
                <a:ea typeface="ＭＳ Ｐゴシック" charset="-128"/>
                <a:cs typeface="ＭＳ Ｐゴシック" charset="-128"/>
                <a:sym typeface="Symbol" charset="2"/>
              </a:rPr>
              <a:t>”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A </a:t>
            </a:r>
            <a:r>
              <a:rPr lang="en-US" sz="24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test statistic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 is any function of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 (like 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(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) that allows to discriminate the two hypotheses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Neural networks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2400" dirty="0">
                <a:solidFill>
                  <a:srgbClr val="3333CC"/>
                </a:solidFill>
                <a:ea typeface="ＭＳ Ｐゴシック" charset="-128"/>
                <a:cs typeface="ＭＳ Ｐゴシック" charset="-128"/>
                <a:sym typeface="Symbol" charset="2"/>
              </a:rPr>
              <a:t>boosted decision trees 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are example of discriminators that may closely approximate the performances of </a:t>
            </a:r>
            <a:r>
              <a:rPr lang="en-US" sz="2400" dirty="0" err="1">
                <a:ea typeface="ＭＳ Ｐゴシック" charset="-128"/>
                <a:cs typeface="ＭＳ Ｐゴシック" charset="-128"/>
                <a:sym typeface="Symbol" charset="2"/>
              </a:rPr>
              <a:t>Neyman</a:t>
            </a:r>
            <a:r>
              <a:rPr lang="en-US" sz="2400" dirty="0">
                <a:ea typeface="ＭＳ Ｐゴシック" charset="-128"/>
                <a:cs typeface="ＭＳ Ｐゴシック" charset="-128"/>
                <a:sym typeface="Symbol" charset="2"/>
              </a:rPr>
              <a:t>-Pearson limit</a:t>
            </a:r>
          </a:p>
        </p:txBody>
      </p:sp>
      <p:sp>
        <p:nvSpPr>
          <p:cNvPr id="2765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ea typeface="ＭＳ Ｐゴシック" charset="-128"/>
                <a:cs typeface="ＭＳ Ｐゴシック" charset="-128"/>
              </a:rPr>
              <a:t>Luca Lista</a:t>
            </a:r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ea typeface="ＭＳ Ｐゴシック" charset="-128"/>
                <a:cs typeface="ＭＳ Ｐゴシック" charset="-128"/>
              </a:rPr>
              <a:t>Statistical Methods for Data Analysis 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209D2BB-0029-F242-BDDB-928B7F6C5E1D}" type="slidenum">
              <a:rPr lang="it-IT">
                <a:ea typeface="ＭＳ Ｐゴシック" charset="-128"/>
                <a:cs typeface="ＭＳ Ｐゴシック" charset="-128"/>
              </a:rPr>
              <a:pPr/>
              <a:t>11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Multivariate discrimination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 general, when we consider algorithms that provide a test statistic for samples with multiple variables we talk about </a:t>
            </a:r>
            <a:r>
              <a:rPr lang="en-US" sz="2000" dirty="0">
                <a:solidFill>
                  <a:schemeClr val="accent2"/>
                </a:solidFill>
              </a:rPr>
              <a:t>multivariate discriminators</a:t>
            </a:r>
          </a:p>
          <a:p>
            <a:pPr lvl="1"/>
            <a:r>
              <a:rPr lang="en-US" sz="1800" dirty="0"/>
              <a:t>Simple mathematical algorithms exist, as well as complex implementation based on extensive CPU computations</a:t>
            </a:r>
          </a:p>
          <a:p>
            <a:r>
              <a:rPr lang="en-US" sz="2000" dirty="0"/>
              <a:t>In general, the algorithms are ‘</a:t>
            </a:r>
            <a:r>
              <a:rPr lang="en-US" sz="2000" dirty="0">
                <a:solidFill>
                  <a:srgbClr val="3333CC"/>
                </a:solidFill>
              </a:rPr>
              <a:t>trained</a:t>
            </a:r>
            <a:r>
              <a:rPr lang="en-US" sz="2000" dirty="0"/>
              <a:t>’ using input samples whose nature is known (</a:t>
            </a:r>
            <a:r>
              <a:rPr lang="en-US" sz="2000" dirty="0">
                <a:solidFill>
                  <a:srgbClr val="3333CC"/>
                </a:solidFill>
              </a:rPr>
              <a:t>training samples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I.e.: where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1800" dirty="0"/>
              <a:t> or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1800" dirty="0"/>
              <a:t> is know to be true</a:t>
            </a:r>
          </a:p>
          <a:p>
            <a:pPr lvl="1"/>
            <a:r>
              <a:rPr lang="en-US" sz="1800" dirty="0"/>
              <a:t>Example: use data samples simulated with computer algorithms (</a:t>
            </a:r>
            <a:r>
              <a:rPr lang="en-US" sz="1800" dirty="0">
                <a:solidFill>
                  <a:srgbClr val="3333CC"/>
                </a:solidFill>
              </a:rPr>
              <a:t>Monte Carlo</a:t>
            </a:r>
            <a:r>
              <a:rPr lang="en-US" sz="1800" dirty="0"/>
              <a:t>)</a:t>
            </a:r>
          </a:p>
          <a:p>
            <a:r>
              <a:rPr lang="en-US" sz="2000" dirty="0"/>
              <a:t>Some of the most common problems:</a:t>
            </a:r>
          </a:p>
          <a:p>
            <a:pPr lvl="1"/>
            <a:r>
              <a:rPr lang="en-US" sz="1800" dirty="0">
                <a:solidFill>
                  <a:srgbClr val="800000"/>
                </a:solidFill>
              </a:rPr>
              <a:t>The size of samples is finite</a:t>
            </a:r>
            <a:r>
              <a:rPr lang="en-US" sz="1800" dirty="0"/>
              <a:t>, hence the true distributions for the considered hypotheses can’t be determined exactly</a:t>
            </a:r>
          </a:p>
          <a:p>
            <a:pPr lvl="1"/>
            <a:r>
              <a:rPr lang="en-US" sz="1800" dirty="0"/>
              <a:t>The distribution of the input samples </a:t>
            </a:r>
            <a:r>
              <a:rPr lang="en-US" sz="1800" dirty="0">
                <a:solidFill>
                  <a:srgbClr val="800000"/>
                </a:solidFill>
              </a:rPr>
              <a:t>does not reproduce exactly the true distribution</a:t>
            </a:r>
            <a:r>
              <a:rPr lang="en-US" sz="1800" dirty="0"/>
              <a:t> of real data (e.g.: systematic uncertainties)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0716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Likelihood factorization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We make the ratio of likelihoods defined in the two hypotheses assuming </a:t>
            </a: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PDF factorized as product of 1-D PDF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endParaRPr lang="en-US" sz="1800" i="1" dirty="0">
              <a:solidFill>
                <a:schemeClr val="accent2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endParaRPr lang="en-US" sz="1800" i="1" dirty="0">
              <a:solidFill>
                <a:schemeClr val="accent2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i="1" dirty="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i="1" dirty="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Approximate in case of non perfectly factorized PDF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ym typeface="Symbol" charset="2"/>
              </a:rPr>
              <a:t>E.g.: correlation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A rotation or other judicious transformations in the variables’ space may be used to remove the correlation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Sometimes even different for </a:t>
            </a:r>
            <a:r>
              <a:rPr lang="en-US" sz="1800" i="1" dirty="0">
                <a:latin typeface="Times New Roman" charset="0"/>
              </a:rPr>
              <a:t>s</a:t>
            </a:r>
            <a:r>
              <a:rPr lang="en-US" sz="1800" dirty="0"/>
              <a:t> and </a:t>
            </a:r>
            <a:r>
              <a:rPr lang="en-US" sz="1800" i="1" dirty="0">
                <a:latin typeface="Times New Roman" charset="0"/>
              </a:rPr>
              <a:t>b</a:t>
            </a:r>
            <a:r>
              <a:rPr lang="en-US" sz="1800" dirty="0"/>
              <a:t> hypotheses</a:t>
            </a:r>
          </a:p>
        </p:txBody>
      </p:sp>
      <p:sp>
        <p:nvSpPr>
          <p:cNvPr id="2867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4EA6407A-AF39-8E40-876C-167F91AAAA22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132856"/>
            <a:ext cx="7134932" cy="1008112"/>
          </a:xfrm>
          <a:prstGeom prst="rect">
            <a:avLst/>
          </a:prstGeom>
        </p:spPr>
      </p:pic>
      <p:sp>
        <p:nvSpPr>
          <p:cNvPr id="11" name="AutoShape 5"/>
          <p:cNvSpPr>
            <a:spLocks/>
          </p:cNvSpPr>
          <p:nvPr/>
        </p:nvSpPr>
        <p:spPr bwMode="auto">
          <a:xfrm rot="5400000">
            <a:off x="6912161" y="2241426"/>
            <a:ext cx="217487" cy="2160587"/>
          </a:xfrm>
          <a:prstGeom prst="rightBrace">
            <a:avLst>
              <a:gd name="adj1" fmla="val 82786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437361" y="3427288"/>
            <a:ext cx="31670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>
                <a:solidFill>
                  <a:schemeClr val="accent1"/>
                </a:solidFill>
                <a:latin typeface="+mj-lt"/>
              </a:rPr>
              <a:t>x</a:t>
            </a:r>
            <a:r>
              <a:rPr lang="en-US" sz="1600" baseline="-25000" dirty="0">
                <a:solidFill>
                  <a:schemeClr val="accent1"/>
                </a:solidFill>
                <a:latin typeface="+mj-lt"/>
              </a:rPr>
              <a:t>1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is-IS" sz="1600" dirty="0">
                <a:solidFill>
                  <a:schemeClr val="accent1"/>
                </a:solidFill>
                <a:latin typeface="+mj-lt"/>
              </a:rPr>
              <a:t>…, </a:t>
            </a:r>
            <a:r>
              <a:rPr lang="is-IS" sz="1600" i="1" dirty="0">
                <a:solidFill>
                  <a:schemeClr val="accent1"/>
                </a:solidFill>
                <a:latin typeface="+mj-lt"/>
              </a:rPr>
              <a:t>x</a:t>
            </a:r>
            <a:r>
              <a:rPr lang="is-IS" sz="1600" i="1" baseline="-25000" dirty="0">
                <a:solidFill>
                  <a:schemeClr val="accent1"/>
                </a:solidFill>
                <a:latin typeface="+mj-lt"/>
              </a:rPr>
              <a:t>n</a:t>
            </a:r>
            <a:r>
              <a:rPr lang="is-IS" sz="16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is-IS" sz="1600" dirty="0">
                <a:solidFill>
                  <a:schemeClr val="accent1"/>
                </a:solidFill>
                <a:latin typeface="Arial" charset="0"/>
              </a:rPr>
              <a:t>approximately considered independent variables</a:t>
            </a:r>
            <a:endParaRPr lang="en-US" sz="1600" dirty="0">
              <a:solidFill>
                <a:schemeClr val="accent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Building projective PDF’s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PDF’s for likelihood discriminator</a:t>
            </a:r>
          </a:p>
          <a:p>
            <a:pPr lvl="1"/>
            <a:r>
              <a:rPr lang="en-US" sz="2400"/>
              <a:t>If not uncorrelated, need to find uncorrelated variables first, otherwise plain PDF product is suboptimal</a:t>
            </a:r>
          </a:p>
        </p:txBody>
      </p:sp>
      <p:sp>
        <p:nvSpPr>
          <p:cNvPr id="3072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072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1E878BC-F96E-C344-8163-1F7C6E6A84A9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924175"/>
            <a:ext cx="6551613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Likelihood ratio output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Good separation achieved in this case</a:t>
            </a:r>
          </a:p>
        </p:txBody>
      </p:sp>
      <p:sp>
        <p:nvSpPr>
          <p:cNvPr id="3174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174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7D6B25D-0643-DD41-A527-EBED851CDD84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317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00213"/>
            <a:ext cx="4464050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Line 6"/>
          <p:cNvSpPr>
            <a:spLocks noChangeShapeType="1"/>
          </p:cNvSpPr>
          <p:nvPr/>
        </p:nvSpPr>
        <p:spPr bwMode="auto">
          <a:xfrm>
            <a:off x="2555875" y="4724400"/>
            <a:ext cx="0" cy="792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3" name="Line 7"/>
          <p:cNvSpPr>
            <a:spLocks noChangeShapeType="1"/>
          </p:cNvSpPr>
          <p:nvPr/>
        </p:nvSpPr>
        <p:spPr bwMode="auto">
          <a:xfrm>
            <a:off x="2555875" y="5516563"/>
            <a:ext cx="22320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4" name="Text Box 8"/>
          <p:cNvSpPr txBox="1">
            <a:spLocks noChangeArrowheads="1"/>
          </p:cNvSpPr>
          <p:nvPr/>
        </p:nvSpPr>
        <p:spPr bwMode="auto">
          <a:xfrm>
            <a:off x="2700338" y="5013325"/>
            <a:ext cx="1058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L</a:t>
            </a:r>
            <a:r>
              <a:rPr lang="en-US" sz="2400">
                <a:solidFill>
                  <a:schemeClr val="accent2"/>
                </a:solidFill>
              </a:rPr>
              <a:t> &gt; 0.5</a:t>
            </a:r>
          </a:p>
        </p:txBody>
      </p:sp>
      <p:pic>
        <p:nvPicPr>
          <p:cNvPr id="3175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357563"/>
            <a:ext cx="3897313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6" name="Text Box 11"/>
          <p:cNvSpPr txBox="1">
            <a:spLocks noChangeArrowheads="1"/>
          </p:cNvSpPr>
          <p:nvPr/>
        </p:nvSpPr>
        <p:spPr bwMode="auto">
          <a:xfrm>
            <a:off x="3635375" y="1770063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bg2"/>
                </a:solidFill>
              </a:rPr>
              <a:t>TMVA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Fisher discriminator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Combine a number of variables into a </a:t>
            </a:r>
            <a:br>
              <a:rPr lang="en-US" sz="2400">
                <a:ea typeface="ＭＳ Ｐゴシック" charset="-128"/>
                <a:cs typeface="ＭＳ Ｐゴシック" charset="-128"/>
              </a:rPr>
            </a:br>
            <a:r>
              <a:rPr lang="en-US" sz="2400">
                <a:ea typeface="ＭＳ Ｐゴシック" charset="-128"/>
                <a:cs typeface="ＭＳ Ｐゴシック" charset="-128"/>
              </a:rPr>
              <a:t>single discriminator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Equivalent to project the distribution </a:t>
            </a:r>
            <a:br>
              <a:rPr lang="en-US" sz="2400">
                <a:ea typeface="ＭＳ Ｐゴシック" charset="-128"/>
                <a:cs typeface="ＭＳ Ｐゴシック" charset="-128"/>
              </a:rPr>
            </a:br>
            <a:r>
              <a:rPr lang="en-US" sz="2400">
                <a:ea typeface="ＭＳ Ｐゴシック" charset="-128"/>
                <a:cs typeface="ＭＳ Ｐゴシック" charset="-128"/>
              </a:rPr>
              <a:t>along a line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Use the 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linear combination</a:t>
            </a:r>
            <a:r>
              <a:rPr lang="en-US" sz="2400">
                <a:ea typeface="ＭＳ Ｐゴシック" charset="-128"/>
                <a:cs typeface="ＭＳ Ｐゴシック" charset="-128"/>
              </a:rPr>
              <a:t> of inputs that </a:t>
            </a:r>
            <a:br>
              <a:rPr lang="en-US" sz="2400">
                <a:ea typeface="ＭＳ Ｐゴシック" charset="-128"/>
                <a:cs typeface="ＭＳ Ｐゴシック" charset="-128"/>
              </a:rPr>
            </a:br>
            <a:r>
              <a:rPr lang="en-US" sz="2400">
                <a:ea typeface="ＭＳ Ｐゴシック" charset="-128"/>
                <a:cs typeface="ＭＳ Ｐゴシック" charset="-128"/>
              </a:rPr>
              <a:t>maximizes the 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distance of the means</a:t>
            </a:r>
            <a:r>
              <a:rPr lang="en-US" sz="2400">
                <a:ea typeface="ＭＳ Ｐゴシック" charset="-128"/>
                <a:cs typeface="ＭＳ Ｐゴシック" charset="-128"/>
              </a:rPr>
              <a:t> of </a:t>
            </a:r>
            <a:br>
              <a:rPr lang="en-US" sz="2400">
                <a:ea typeface="ＭＳ Ｐゴシック" charset="-128"/>
                <a:cs typeface="ＭＳ Ｐゴシック" charset="-128"/>
              </a:rPr>
            </a:br>
            <a:r>
              <a:rPr lang="en-US" sz="2400">
                <a:ea typeface="ＭＳ Ｐゴシック" charset="-128"/>
                <a:cs typeface="ＭＳ Ｐゴシック" charset="-128"/>
              </a:rPr>
              <a:t>the two classes while 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minimizing the </a:t>
            </a:r>
            <a:b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variance</a:t>
            </a:r>
            <a:r>
              <a:rPr lang="en-US" sz="2400">
                <a:ea typeface="ＭＳ Ｐゴシック" charset="-128"/>
                <a:cs typeface="ＭＳ Ｐゴシック" charset="-128"/>
              </a:rPr>
              <a:t> </a:t>
            </a:r>
            <a:r>
              <a:rPr lang="en-US" sz="2400" i="1">
                <a:ea typeface="ＭＳ Ｐゴシック" charset="-128"/>
                <a:cs typeface="ＭＳ Ｐゴシック" charset="-128"/>
              </a:rPr>
              <a:t>within</a:t>
            </a:r>
            <a:r>
              <a:rPr lang="en-US" sz="2400">
                <a:ea typeface="ＭＳ Ｐゴシック" charset="-128"/>
                <a:cs typeface="ＭＳ Ｐゴシック" charset="-128"/>
              </a:rPr>
              <a:t> each class:</a:t>
            </a:r>
          </a:p>
          <a:p>
            <a:pPr>
              <a:lnSpc>
                <a:spcPct val="9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The maximization problem can be solved with linear algebra </a:t>
            </a:r>
          </a:p>
          <a:p>
            <a:pPr>
              <a:lnSpc>
                <a:spcPct val="9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277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4634CD79-63D3-004C-BD46-632A5B1BE5C4}" type="slidenum">
              <a:rPr lang="it-IT" smtClean="0"/>
              <a:pPr/>
              <a:t>16</a:t>
            </a:fld>
            <a:endParaRPr lang="it-IT"/>
          </a:p>
        </p:txBody>
      </p:sp>
      <p:pic>
        <p:nvPicPr>
          <p:cNvPr id="327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4076700"/>
            <a:ext cx="3024187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5613" y="1182688"/>
            <a:ext cx="18954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Rectangle 6"/>
          <p:cNvSpPr>
            <a:spLocks noChangeArrowheads="1"/>
          </p:cNvSpPr>
          <p:nvPr/>
        </p:nvSpPr>
        <p:spPr bwMode="auto">
          <a:xfrm>
            <a:off x="6732588" y="3559175"/>
            <a:ext cx="20621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/>
              <a:t>Sir Ronald Aylmer Fisher </a:t>
            </a:r>
          </a:p>
          <a:p>
            <a:pPr algn="ctr"/>
            <a:r>
              <a:rPr lang="en-US" sz="1400" i="1"/>
              <a:t>(1890-1962)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Rewriting Fisher discriminant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i="1">
                <a:latin typeface="Times New Roman" charset="0"/>
                <a:ea typeface="ＭＳ Ｐゴシック" charset="-128"/>
                <a:cs typeface="ＭＳ Ｐゴシック" charset="-128"/>
              </a:rPr>
              <a:t>m</a:t>
            </a:r>
            <a:r>
              <a:rPr lang="en-US" sz="1800" baseline="-25000"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 sz="1800">
                <a:ea typeface="ＭＳ Ｐゴシック" charset="-128"/>
                <a:cs typeface="ＭＳ Ｐゴシック" charset="-128"/>
              </a:rPr>
              <a:t>, </a:t>
            </a:r>
            <a:r>
              <a:rPr lang="en-US" sz="1800" b="1" i="1">
                <a:latin typeface="Times New Roman" charset="0"/>
                <a:ea typeface="ＭＳ Ｐゴシック" charset="-128"/>
                <a:cs typeface="ＭＳ Ｐゴシック" charset="-128"/>
              </a:rPr>
              <a:t>m</a:t>
            </a:r>
            <a:r>
              <a:rPr lang="en-US" sz="1800" baseline="-25000">
                <a:latin typeface="Times New Roman" charset="0"/>
                <a:ea typeface="ＭＳ Ｐゴシック" charset="-128"/>
                <a:cs typeface="ＭＳ Ｐゴシック" charset="-128"/>
              </a:rPr>
              <a:t>2</a:t>
            </a:r>
            <a:r>
              <a:rPr lang="en-US" sz="1800">
                <a:ea typeface="ＭＳ Ｐゴシック" charset="-128"/>
                <a:cs typeface="ＭＳ Ｐゴシック" charset="-128"/>
              </a:rPr>
              <a:t> are the two samples’ average vectors</a:t>
            </a:r>
          </a:p>
          <a:p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</a:t>
            </a:r>
            <a:r>
              <a:rPr lang="en-US" sz="1800" baseline="-25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, </a:t>
            </a:r>
            <a:r>
              <a:rPr lang="en-US" sz="1800" baseline="-25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 are the two samples’ covariance matrices</a:t>
            </a:r>
          </a:p>
          <a:p>
            <a:r>
              <a:rPr lang="en-US" sz="1800">
                <a:ea typeface="ＭＳ Ｐゴシック" charset="-128"/>
                <a:cs typeface="ＭＳ Ｐゴシック" charset="-128"/>
              </a:rPr>
              <a:t>Transform with linear vector of coefficients </a:t>
            </a:r>
            <a:r>
              <a:rPr lang="en-US" sz="1800" b="1" i="1">
                <a:latin typeface="Times New Roman" charset="0"/>
                <a:ea typeface="ＭＳ Ｐゴシック" charset="-128"/>
                <a:cs typeface="ＭＳ Ｐゴシック" charset="-128"/>
              </a:rPr>
              <a:t>w</a:t>
            </a:r>
            <a:endParaRPr lang="en-US" sz="1800">
              <a:ea typeface="ＭＳ Ｐゴシック" charset="-128"/>
              <a:cs typeface="ＭＳ Ｐゴシック" charset="-128"/>
            </a:endParaRPr>
          </a:p>
          <a:p>
            <a:pPr lvl="1"/>
            <a:r>
              <a:rPr lang="en-US" sz="1600" b="1" i="1">
                <a:latin typeface="Times New Roman" charset="0"/>
              </a:rPr>
              <a:t>w</a:t>
            </a:r>
            <a:r>
              <a:rPr lang="en-US" sz="1600"/>
              <a:t> is normal to the discriminator hyperplane</a:t>
            </a: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81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481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7F60864-71D3-354E-B0D5-35427BB9A922}" type="slidenum">
              <a:rPr lang="it-IT" smtClean="0"/>
              <a:pPr/>
              <a:t>17</a:t>
            </a:fld>
            <a:endParaRPr lang="it-IT"/>
          </a:p>
        </p:txBody>
      </p:sp>
      <p:pic>
        <p:nvPicPr>
          <p:cNvPr id="348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122738"/>
            <a:ext cx="1944688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2444750"/>
            <a:ext cx="3959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3181350"/>
            <a:ext cx="760888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1063" y="4121150"/>
            <a:ext cx="532765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8888" y="4960938"/>
            <a:ext cx="6192837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AutoShape 9"/>
          <p:cNvSpPr>
            <a:spLocks noChangeArrowheads="1"/>
          </p:cNvSpPr>
          <p:nvPr/>
        </p:nvSpPr>
        <p:spPr bwMode="auto">
          <a:xfrm>
            <a:off x="2771775" y="4192588"/>
            <a:ext cx="287338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4829" name="AutoShape 10"/>
          <p:cNvSpPr>
            <a:spLocks noChangeArrowheads="1"/>
          </p:cNvSpPr>
          <p:nvPr/>
        </p:nvSpPr>
        <p:spPr bwMode="auto">
          <a:xfrm>
            <a:off x="4067175" y="2949575"/>
            <a:ext cx="433388" cy="215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4830" name="Rectangle 11"/>
          <p:cNvSpPr>
            <a:spLocks noChangeArrowheads="1"/>
          </p:cNvSpPr>
          <p:nvPr/>
        </p:nvSpPr>
        <p:spPr bwMode="auto">
          <a:xfrm>
            <a:off x="5724525" y="3668713"/>
            <a:ext cx="3100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latin typeface="Arial" charset="0"/>
              </a:rPr>
              <a:t>“</a:t>
            </a:r>
            <a:r>
              <a:rPr lang="en-US" sz="1600" i="1">
                <a:solidFill>
                  <a:schemeClr val="accent1"/>
                </a:solidFill>
                <a:latin typeface="Arial" charset="0"/>
              </a:rPr>
              <a:t>between</a:t>
            </a:r>
            <a:r>
              <a:rPr lang="en-US" sz="1600">
                <a:solidFill>
                  <a:schemeClr val="accent1"/>
                </a:solidFill>
                <a:latin typeface="Arial" charset="0"/>
              </a:rPr>
              <a:t> classes scatter matrix”</a:t>
            </a:r>
          </a:p>
        </p:txBody>
      </p:sp>
      <p:sp>
        <p:nvSpPr>
          <p:cNvPr id="34831" name="Rectangle 12"/>
          <p:cNvSpPr>
            <a:spLocks noChangeArrowheads="1"/>
          </p:cNvSpPr>
          <p:nvPr/>
        </p:nvSpPr>
        <p:spPr bwMode="auto">
          <a:xfrm>
            <a:off x="6011863" y="4673600"/>
            <a:ext cx="2851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latin typeface="Arial" charset="0"/>
              </a:rPr>
              <a:t>“</a:t>
            </a:r>
            <a:r>
              <a:rPr lang="en-US" sz="1600" i="1">
                <a:solidFill>
                  <a:schemeClr val="accent1"/>
                </a:solidFill>
                <a:latin typeface="Arial" charset="0"/>
              </a:rPr>
              <a:t>within</a:t>
            </a:r>
            <a:r>
              <a:rPr lang="en-US" sz="1600">
                <a:solidFill>
                  <a:schemeClr val="accent1"/>
                </a:solidFill>
                <a:latin typeface="Arial" charset="0"/>
              </a:rPr>
              <a:t> classes scatter matrix”</a:t>
            </a:r>
          </a:p>
        </p:txBody>
      </p:sp>
      <p:sp>
        <p:nvSpPr>
          <p:cNvPr id="34832" name="Oval 13"/>
          <p:cNvSpPr>
            <a:spLocks noChangeArrowheads="1"/>
          </p:cNvSpPr>
          <p:nvPr/>
        </p:nvSpPr>
        <p:spPr bwMode="auto">
          <a:xfrm>
            <a:off x="7451725" y="3165475"/>
            <a:ext cx="576263" cy="503238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4833" name="Oval 14"/>
          <p:cNvSpPr>
            <a:spLocks noChangeArrowheads="1"/>
          </p:cNvSpPr>
          <p:nvPr/>
        </p:nvSpPr>
        <p:spPr bwMode="auto">
          <a:xfrm>
            <a:off x="7885113" y="4121150"/>
            <a:ext cx="576262" cy="503238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4834" name="Line 15"/>
          <p:cNvSpPr>
            <a:spLocks noChangeShapeType="1"/>
          </p:cNvSpPr>
          <p:nvPr/>
        </p:nvSpPr>
        <p:spPr bwMode="auto">
          <a:xfrm flipH="1">
            <a:off x="7380288" y="3597275"/>
            <a:ext cx="144462" cy="1444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35" name="Line 16"/>
          <p:cNvSpPr>
            <a:spLocks noChangeShapeType="1"/>
          </p:cNvSpPr>
          <p:nvPr/>
        </p:nvSpPr>
        <p:spPr bwMode="auto">
          <a:xfrm flipH="1">
            <a:off x="7812088" y="4529138"/>
            <a:ext cx="144462" cy="14446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Maximizing the Fisher discriminant</a:t>
            </a:r>
          </a:p>
        </p:txBody>
      </p:sp>
      <p:sp>
        <p:nvSpPr>
          <p:cNvPr id="368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Either compute derivatives w.r.t.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w</a:t>
            </a:r>
            <a:r>
              <a:rPr lang="en-US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i</a:t>
            </a:r>
            <a:endParaRPr lang="en-US">
              <a:ea typeface="ＭＳ Ｐゴシック" charset="-128"/>
              <a:cs typeface="ＭＳ Ｐゴシック" charset="-128"/>
            </a:endParaRPr>
          </a:p>
          <a:p>
            <a:r>
              <a:rPr lang="en-US">
                <a:ea typeface="ＭＳ Ｐゴシック" charset="-128"/>
                <a:cs typeface="ＭＳ Ｐゴシック" charset="-128"/>
              </a:rPr>
              <a:t>Equivalent to solve the eigenvalues problem:</a:t>
            </a:r>
          </a:p>
        </p:txBody>
      </p:sp>
      <p:sp>
        <p:nvSpPr>
          <p:cNvPr id="3686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CC9A457-D344-3041-A092-D2ECF6A5BF6B}" type="slidenum">
              <a:rPr lang="it-IT" smtClean="0"/>
              <a:pPr/>
              <a:t>18</a:t>
            </a:fld>
            <a:endParaRPr lang="it-IT"/>
          </a:p>
        </p:txBody>
      </p:sp>
      <p:pic>
        <p:nvPicPr>
          <p:cNvPr id="368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3068638"/>
            <a:ext cx="30575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175" y="3860800"/>
            <a:ext cx="3133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5513" y="4941888"/>
            <a:ext cx="47244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4" name="AutoShape 7"/>
          <p:cNvSpPr>
            <a:spLocks noChangeArrowheads="1"/>
          </p:cNvSpPr>
          <p:nvPr/>
        </p:nvSpPr>
        <p:spPr bwMode="auto">
          <a:xfrm>
            <a:off x="1908175" y="4797425"/>
            <a:ext cx="5257800" cy="936625"/>
          </a:xfrm>
          <a:prstGeom prst="roundRect">
            <a:avLst>
              <a:gd name="adj" fmla="val 16667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Fisher in the previous example</a:t>
            </a:r>
          </a:p>
        </p:txBody>
      </p:sp>
      <p:sp>
        <p:nvSpPr>
          <p:cNvPr id="389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Not always optimal: it’s linear cut, after all…!</a:t>
            </a:r>
          </a:p>
        </p:txBody>
      </p:sp>
      <p:sp>
        <p:nvSpPr>
          <p:cNvPr id="3891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891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891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EF3BA500-1698-B44C-B46C-D8BDF903CB9C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3891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4250" y="3317875"/>
            <a:ext cx="389096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819275"/>
            <a:ext cx="435610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Line 6"/>
          <p:cNvSpPr>
            <a:spLocks noChangeShapeType="1"/>
          </p:cNvSpPr>
          <p:nvPr/>
        </p:nvSpPr>
        <p:spPr bwMode="auto">
          <a:xfrm>
            <a:off x="2555875" y="4724400"/>
            <a:ext cx="0" cy="792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2" name="Line 7"/>
          <p:cNvSpPr>
            <a:spLocks noChangeShapeType="1"/>
          </p:cNvSpPr>
          <p:nvPr/>
        </p:nvSpPr>
        <p:spPr bwMode="auto">
          <a:xfrm>
            <a:off x="2555875" y="5516563"/>
            <a:ext cx="22320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3" name="Text Box 8"/>
          <p:cNvSpPr txBox="1">
            <a:spLocks noChangeArrowheads="1"/>
          </p:cNvSpPr>
          <p:nvPr/>
        </p:nvSpPr>
        <p:spPr bwMode="auto">
          <a:xfrm>
            <a:off x="2700338" y="5013325"/>
            <a:ext cx="846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</a:t>
            </a:r>
            <a:r>
              <a:rPr lang="en-US" sz="2400">
                <a:solidFill>
                  <a:schemeClr val="accent2"/>
                </a:solidFill>
              </a:rPr>
              <a:t> &gt; 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Other discriminator methods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Artificial Neural Networks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Boosted Decision Trees</a:t>
            </a:r>
          </a:p>
          <a:p>
            <a:pPr>
              <a:lnSpc>
                <a:spcPct val="90000"/>
              </a:lnSpc>
            </a:pPr>
            <a:endParaRPr lang="en-US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Those topics are beyond the scope of this tutorial</a:t>
            </a:r>
          </a:p>
          <a:p>
            <a:pPr lvl="1">
              <a:lnSpc>
                <a:spcPct val="90000"/>
              </a:lnSpc>
            </a:pPr>
            <a:r>
              <a:rPr lang="en-US"/>
              <a:t>A brief sketch will be given just for completeness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More details in TMVA package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bg2"/>
                </a:solidFill>
              </a:rPr>
              <a:t>http://tmva.sourceforge.net/</a:t>
            </a:r>
          </a:p>
        </p:txBody>
      </p:sp>
      <p:sp>
        <p:nvSpPr>
          <p:cNvPr id="3993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3993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E2B24583-E90B-CF42-929F-108753DEAE96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Fisher discriminant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Linear combination </a:t>
            </a:r>
            <a:r>
              <a:rPr lang="en-US" sz="2400" dirty="0"/>
              <a:t>of input variables that </a:t>
            </a:r>
            <a:r>
              <a:rPr lang="en-US" sz="2400" dirty="0">
                <a:solidFill>
                  <a:schemeClr val="accent2"/>
                </a:solidFill>
              </a:rPr>
              <a:t>maximizes the distance of the means</a:t>
            </a:r>
            <a:r>
              <a:rPr lang="en-US" sz="2400" dirty="0"/>
              <a:t> of the two classes while </a:t>
            </a:r>
            <a:r>
              <a:rPr lang="en-US" sz="2400" dirty="0">
                <a:solidFill>
                  <a:schemeClr val="accent2"/>
                </a:solidFill>
              </a:rPr>
              <a:t>minimizing the variance</a:t>
            </a:r>
            <a:r>
              <a:rPr lang="en-US" sz="2400" dirty="0"/>
              <a:t> projected along a direction </a:t>
            </a:r>
            <a:r>
              <a:rPr lang="en-US" sz="2400" b="1" dirty="0">
                <a:solidFill>
                  <a:srgbClr val="3333CC"/>
                </a:solidFill>
                <a:latin typeface="+mj-lt"/>
              </a:rPr>
              <a:t>w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2897" y="1106989"/>
            <a:ext cx="1593430" cy="193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143885" y="3101245"/>
            <a:ext cx="18114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 dirty="0"/>
              <a:t>Sir Ronald Aylmer Fisher </a:t>
            </a:r>
          </a:p>
          <a:p>
            <a:pPr algn="ctr"/>
            <a:r>
              <a:rPr lang="en-US" sz="1200" i="1" dirty="0"/>
              <a:t>(1890-1962) 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54690" y="2814410"/>
            <a:ext cx="5298510" cy="845925"/>
          </a:xfrm>
          <a:prstGeom prst="rect">
            <a:avLst/>
          </a:prstGeom>
        </p:spPr>
      </p:pic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685800" y="3775438"/>
            <a:ext cx="7629072" cy="240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The selection is achieved by requiring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J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b="1" dirty="0">
                <a:solidFill>
                  <a:srgbClr val="3333CC"/>
                </a:solidFill>
                <a:latin typeface="+mj-lt"/>
              </a:rPr>
              <a:t>w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) &gt; </a:t>
            </a:r>
            <a:r>
              <a:rPr lang="en-US" sz="2400" i="1" dirty="0" err="1">
                <a:solidFill>
                  <a:srgbClr val="3333CC"/>
                </a:solidFill>
                <a:latin typeface="+mj-lt"/>
              </a:rPr>
              <a:t>J</a:t>
            </a:r>
            <a:r>
              <a:rPr lang="en-US" sz="2400" baseline="-25000" dirty="0" err="1">
                <a:solidFill>
                  <a:srgbClr val="3333CC"/>
                </a:solidFill>
                <a:latin typeface="+mj-lt"/>
              </a:rPr>
              <a:t>cut</a:t>
            </a:r>
            <a:r>
              <a:rPr lang="en-US" sz="2400" dirty="0"/>
              <a:t>, which determines an </a:t>
            </a:r>
            <a:r>
              <a:rPr lang="en-US" sz="2400" dirty="0" err="1">
                <a:solidFill>
                  <a:srgbClr val="3333CC"/>
                </a:solidFill>
              </a:rPr>
              <a:t>hyperplane</a:t>
            </a:r>
            <a:r>
              <a:rPr lang="en-US" sz="2400" dirty="0">
                <a:solidFill>
                  <a:srgbClr val="3333CC"/>
                </a:solidFill>
              </a:rPr>
              <a:t> perpendicular to </a:t>
            </a:r>
            <a:r>
              <a:rPr lang="en-US" sz="2400" b="1" dirty="0">
                <a:solidFill>
                  <a:srgbClr val="3333CC"/>
                </a:solidFill>
                <a:latin typeface="+mj-lt"/>
              </a:rPr>
              <a:t>w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/>
              <a:t>that separates the two samples</a:t>
            </a:r>
          </a:p>
          <a:p>
            <a:r>
              <a:rPr lang="en-US" sz="2400" dirty="0"/>
              <a:t>The maximization problem can be </a:t>
            </a:r>
            <a:r>
              <a:rPr lang="en-US" sz="2400" dirty="0">
                <a:solidFill>
                  <a:schemeClr val="accent2"/>
                </a:solidFill>
              </a:rPr>
              <a:t>solved analytically </a:t>
            </a:r>
            <a:r>
              <a:rPr lang="en-US" sz="2400" dirty="0"/>
              <a:t>using linear algebra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811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Fisher discriminant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02BA49-C947-3F41-AAF0-50385A1A8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  <p:pic>
        <p:nvPicPr>
          <p:cNvPr id="7" name="Immagine 6" descr="fisher_discr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521"/>
            <a:ext cx="3126672" cy="3032400"/>
          </a:xfrm>
          <a:prstGeom prst="rect">
            <a:avLst/>
          </a:prstGeom>
        </p:spPr>
      </p:pic>
      <p:pic>
        <p:nvPicPr>
          <p:cNvPr id="8" name="Immagine 7" descr="fisher_disc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246" y="836521"/>
            <a:ext cx="3126672" cy="3032400"/>
          </a:xfrm>
          <a:prstGeom prst="rect">
            <a:avLst/>
          </a:prstGeom>
        </p:spPr>
      </p:pic>
      <p:pic>
        <p:nvPicPr>
          <p:cNvPr id="9" name="Immagine 8" descr="fisher_p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25600"/>
            <a:ext cx="3126671" cy="3032400"/>
          </a:xfrm>
          <a:prstGeom prst="rect">
            <a:avLst/>
          </a:prstGeom>
        </p:spPr>
      </p:pic>
      <p:pic>
        <p:nvPicPr>
          <p:cNvPr id="13" name="Immagine 12" descr="fisher_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246" y="3825600"/>
            <a:ext cx="3126672" cy="30324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6186918" y="2521059"/>
            <a:ext cx="26455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Projections along different directions achieve different overlap level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Maximum separation </a:t>
            </a:r>
            <a:r>
              <a:rPr lang="en-US">
                <a:solidFill>
                  <a:schemeClr val="accent1">
                    <a:lumMod val="50000"/>
                  </a:schemeClr>
                </a:solidFill>
                <a:latin typeface="+mn-lt"/>
              </a:rPr>
              <a:t>achieved by maximizing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Fisher discriminant</a:t>
            </a:r>
          </a:p>
        </p:txBody>
      </p:sp>
      <p:sp>
        <p:nvSpPr>
          <p:cNvPr id="16" name="Freccia giù 15"/>
          <p:cNvSpPr/>
          <p:nvPr/>
        </p:nvSpPr>
        <p:spPr bwMode="auto">
          <a:xfrm>
            <a:off x="1096888" y="3760899"/>
            <a:ext cx="932896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Freccia giù 16"/>
          <p:cNvSpPr/>
          <p:nvPr/>
        </p:nvSpPr>
        <p:spPr bwMode="auto">
          <a:xfrm>
            <a:off x="4157134" y="3760899"/>
            <a:ext cx="932896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91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Neural Networks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Artificial simplified model of how neuron cells work: </a:t>
            </a:r>
            <a:br>
              <a:rPr lang="en-US" sz="2000" dirty="0"/>
            </a:br>
            <a:r>
              <a:rPr lang="en-US" sz="2000" dirty="0">
                <a:solidFill>
                  <a:srgbClr val="3333CC"/>
                </a:solidFill>
              </a:rPr>
              <a:t>multilayer perceptron</a:t>
            </a: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761430" y="2359110"/>
            <a:ext cx="936625" cy="3889375"/>
            <a:chOff x="930" y="1298"/>
            <a:chExt cx="590" cy="2450"/>
          </a:xfrm>
        </p:grpSpPr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930" y="2550"/>
              <a:ext cx="590" cy="363"/>
              <a:chOff x="1020" y="1253"/>
              <a:chExt cx="590" cy="363"/>
            </a:xfrm>
          </p:grpSpPr>
          <p:sp>
            <p:nvSpPr>
              <p:cNvPr id="24" name="Oval 6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930" y="2967"/>
              <a:ext cx="590" cy="363"/>
              <a:chOff x="1020" y="1253"/>
              <a:chExt cx="590" cy="363"/>
            </a:xfrm>
          </p:grpSpPr>
          <p:sp>
            <p:nvSpPr>
              <p:cNvPr id="22" name="Oval 9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11"/>
            <p:cNvGrpSpPr>
              <a:grpSpLocks/>
            </p:cNvGrpSpPr>
            <p:nvPr/>
          </p:nvGrpSpPr>
          <p:grpSpPr bwMode="auto">
            <a:xfrm>
              <a:off x="930" y="1298"/>
              <a:ext cx="590" cy="363"/>
              <a:chOff x="1020" y="1253"/>
              <a:chExt cx="590" cy="363"/>
            </a:xfrm>
          </p:grpSpPr>
          <p:sp>
            <p:nvSpPr>
              <p:cNvPr id="20" name="Oval 12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4"/>
            <p:cNvGrpSpPr>
              <a:grpSpLocks/>
            </p:cNvGrpSpPr>
            <p:nvPr/>
          </p:nvGrpSpPr>
          <p:grpSpPr bwMode="auto">
            <a:xfrm>
              <a:off x="930" y="1715"/>
              <a:ext cx="590" cy="363"/>
              <a:chOff x="1020" y="1253"/>
              <a:chExt cx="590" cy="363"/>
            </a:xfrm>
          </p:grpSpPr>
          <p:sp>
            <p:nvSpPr>
              <p:cNvPr id="18" name="Oval 15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7"/>
            <p:cNvGrpSpPr>
              <a:grpSpLocks/>
            </p:cNvGrpSpPr>
            <p:nvPr/>
          </p:nvGrpSpPr>
          <p:grpSpPr bwMode="auto">
            <a:xfrm>
              <a:off x="930" y="2132"/>
              <a:ext cx="590" cy="363"/>
              <a:chOff x="1020" y="1253"/>
              <a:chExt cx="590" cy="363"/>
            </a:xfrm>
          </p:grpSpPr>
          <p:sp>
            <p:nvSpPr>
              <p:cNvPr id="16" name="Oval 18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17" name="Line 19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20"/>
            <p:cNvGrpSpPr>
              <a:grpSpLocks/>
            </p:cNvGrpSpPr>
            <p:nvPr/>
          </p:nvGrpSpPr>
          <p:grpSpPr bwMode="auto">
            <a:xfrm>
              <a:off x="930" y="3385"/>
              <a:ext cx="590" cy="363"/>
              <a:chOff x="1020" y="1253"/>
              <a:chExt cx="590" cy="363"/>
            </a:xfrm>
          </p:grpSpPr>
          <p:sp>
            <p:nvSpPr>
              <p:cNvPr id="14" name="Oval 21"/>
              <p:cNvSpPr>
                <a:spLocks noChangeArrowheads="1"/>
              </p:cNvSpPr>
              <p:nvPr/>
            </p:nvSpPr>
            <p:spPr bwMode="auto">
              <a:xfrm>
                <a:off x="1247" y="1253"/>
                <a:ext cx="363" cy="363"/>
              </a:xfrm>
              <a:prstGeom prst="ellipse">
                <a:avLst/>
              </a:prstGeom>
              <a:solidFill>
                <a:srgbClr val="CCFFCC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 flipV="1">
                <a:off x="1020" y="1435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761430" y="1854285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Arial" charset="0"/>
              </a:rPr>
              <a:t>Input layer</a:t>
            </a:r>
          </a:p>
        </p:txBody>
      </p:sp>
      <p:grpSp>
        <p:nvGrpSpPr>
          <p:cNvPr id="27" name="Group 24"/>
          <p:cNvGrpSpPr>
            <a:grpSpLocks/>
          </p:cNvGrpSpPr>
          <p:nvPr/>
        </p:nvGrpSpPr>
        <p:grpSpPr bwMode="auto">
          <a:xfrm flipH="1">
            <a:off x="5585843" y="4014872"/>
            <a:ext cx="936625" cy="576263"/>
            <a:chOff x="1020" y="1253"/>
            <a:chExt cx="590" cy="363"/>
          </a:xfrm>
        </p:grpSpPr>
        <p:sp>
          <p:nvSpPr>
            <p:cNvPr id="28" name="Oval 25"/>
            <p:cNvSpPr>
              <a:spLocks noChangeArrowheads="1"/>
            </p:cNvSpPr>
            <p:nvPr/>
          </p:nvSpPr>
          <p:spPr bwMode="auto">
            <a:xfrm flipH="1">
              <a:off x="1247" y="1253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1020" y="1435"/>
              <a:ext cx="227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5227068" y="2143210"/>
            <a:ext cx="1292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Arial" charset="0"/>
              </a:rPr>
              <a:t>Output layer</a:t>
            </a:r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2922018" y="1998747"/>
            <a:ext cx="1423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Arial" charset="0"/>
              </a:rPr>
              <a:t>Hidden layers</a:t>
            </a:r>
          </a:p>
        </p:txBody>
      </p:sp>
      <p:grpSp>
        <p:nvGrpSpPr>
          <p:cNvPr id="32" name="Group 29"/>
          <p:cNvGrpSpPr>
            <a:grpSpLocks/>
          </p:cNvGrpSpPr>
          <p:nvPr/>
        </p:nvGrpSpPr>
        <p:grpSpPr bwMode="auto">
          <a:xfrm>
            <a:off x="2609280" y="2611522"/>
            <a:ext cx="576263" cy="3384550"/>
            <a:chOff x="2109" y="1434"/>
            <a:chExt cx="363" cy="2132"/>
          </a:xfrm>
        </p:grpSpPr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2109" y="1434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2109" y="1876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2109" y="2318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109" y="2760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2109" y="3203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4096768" y="2962360"/>
            <a:ext cx="576262" cy="2681287"/>
            <a:chOff x="3016" y="1673"/>
            <a:chExt cx="363" cy="1689"/>
          </a:xfrm>
        </p:grpSpPr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3016" y="1673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0" name="Oval 37"/>
            <p:cNvSpPr>
              <a:spLocks noChangeArrowheads="1"/>
            </p:cNvSpPr>
            <p:nvPr/>
          </p:nvSpPr>
          <p:spPr bwMode="auto">
            <a:xfrm>
              <a:off x="3016" y="2115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auto">
            <a:xfrm>
              <a:off x="3016" y="2557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2" name="Oval 39"/>
            <p:cNvSpPr>
              <a:spLocks noChangeArrowheads="1"/>
            </p:cNvSpPr>
            <p:nvPr/>
          </p:nvSpPr>
          <p:spPr bwMode="auto">
            <a:xfrm>
              <a:off x="3016" y="2999"/>
              <a:ext cx="363" cy="363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cxnSp>
        <p:nvCxnSpPr>
          <p:cNvPr id="43" name="AutoShape 40"/>
          <p:cNvCxnSpPr>
            <a:cxnSpLocks noChangeShapeType="1"/>
            <a:stCxn id="39" idx="6"/>
            <a:endCxn id="28" idx="2"/>
          </p:cNvCxnSpPr>
          <p:nvPr/>
        </p:nvCxnSpPr>
        <p:spPr bwMode="auto">
          <a:xfrm>
            <a:off x="4687318" y="3251285"/>
            <a:ext cx="884237" cy="105251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44" name="AutoShape 41"/>
          <p:cNvCxnSpPr>
            <a:cxnSpLocks noChangeShapeType="1"/>
            <a:stCxn id="40" idx="6"/>
            <a:endCxn id="28" idx="2"/>
          </p:cNvCxnSpPr>
          <p:nvPr/>
        </p:nvCxnSpPr>
        <p:spPr bwMode="auto">
          <a:xfrm>
            <a:off x="4687318" y="3952960"/>
            <a:ext cx="884237" cy="350837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45" name="AutoShape 42"/>
          <p:cNvCxnSpPr>
            <a:cxnSpLocks noChangeShapeType="1"/>
            <a:stCxn id="41" idx="6"/>
            <a:endCxn id="28" idx="2"/>
          </p:cNvCxnSpPr>
          <p:nvPr/>
        </p:nvCxnSpPr>
        <p:spPr bwMode="auto">
          <a:xfrm flipV="1">
            <a:off x="4687318" y="4303797"/>
            <a:ext cx="884237" cy="350838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46" name="AutoShape 43"/>
          <p:cNvCxnSpPr>
            <a:cxnSpLocks noChangeShapeType="1"/>
            <a:stCxn id="42" idx="6"/>
            <a:endCxn id="28" idx="2"/>
          </p:cNvCxnSpPr>
          <p:nvPr/>
        </p:nvCxnSpPr>
        <p:spPr bwMode="auto">
          <a:xfrm flipV="1">
            <a:off x="4687318" y="4303797"/>
            <a:ext cx="884237" cy="1052513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47" name="AutoShape 44"/>
          <p:cNvCxnSpPr>
            <a:cxnSpLocks noChangeShapeType="1"/>
            <a:stCxn id="18" idx="6"/>
            <a:endCxn id="34" idx="2"/>
          </p:cNvCxnSpPr>
          <p:nvPr/>
        </p:nvCxnSpPr>
        <p:spPr bwMode="auto">
          <a:xfrm>
            <a:off x="1712343" y="3310022"/>
            <a:ext cx="882650" cy="29210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48" name="AutoShape 45"/>
          <p:cNvCxnSpPr>
            <a:cxnSpLocks noChangeShapeType="1"/>
            <a:stCxn id="18" idx="6"/>
            <a:endCxn id="35" idx="2"/>
          </p:cNvCxnSpPr>
          <p:nvPr/>
        </p:nvCxnSpPr>
        <p:spPr bwMode="auto">
          <a:xfrm>
            <a:off x="1712343" y="3310022"/>
            <a:ext cx="882650" cy="99377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49" name="AutoShape 46"/>
          <p:cNvCxnSpPr>
            <a:cxnSpLocks noChangeShapeType="1"/>
            <a:stCxn id="18" idx="6"/>
            <a:endCxn id="36" idx="2"/>
          </p:cNvCxnSpPr>
          <p:nvPr/>
        </p:nvCxnSpPr>
        <p:spPr bwMode="auto">
          <a:xfrm>
            <a:off x="1712343" y="3310022"/>
            <a:ext cx="882650" cy="169545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0" name="AutoShape 47"/>
          <p:cNvCxnSpPr>
            <a:cxnSpLocks noChangeShapeType="1"/>
            <a:stCxn id="18" idx="6"/>
            <a:endCxn id="37" idx="2"/>
          </p:cNvCxnSpPr>
          <p:nvPr/>
        </p:nvCxnSpPr>
        <p:spPr bwMode="auto">
          <a:xfrm>
            <a:off x="1712343" y="3310022"/>
            <a:ext cx="882650" cy="239871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1" name="AutoShape 48"/>
          <p:cNvCxnSpPr>
            <a:cxnSpLocks noChangeShapeType="1"/>
            <a:stCxn id="16" idx="6"/>
            <a:endCxn id="34" idx="2"/>
          </p:cNvCxnSpPr>
          <p:nvPr/>
        </p:nvCxnSpPr>
        <p:spPr bwMode="auto">
          <a:xfrm flipV="1">
            <a:off x="1712343" y="3602122"/>
            <a:ext cx="882650" cy="36988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2" name="AutoShape 49"/>
          <p:cNvCxnSpPr>
            <a:cxnSpLocks noChangeShapeType="1"/>
            <a:stCxn id="16" idx="6"/>
            <a:endCxn id="35" idx="2"/>
          </p:cNvCxnSpPr>
          <p:nvPr/>
        </p:nvCxnSpPr>
        <p:spPr bwMode="auto">
          <a:xfrm>
            <a:off x="1712343" y="3972010"/>
            <a:ext cx="882650" cy="33178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3" name="AutoShape 50"/>
          <p:cNvCxnSpPr>
            <a:cxnSpLocks noChangeShapeType="1"/>
            <a:stCxn id="16" idx="6"/>
            <a:endCxn id="36" idx="2"/>
          </p:cNvCxnSpPr>
          <p:nvPr/>
        </p:nvCxnSpPr>
        <p:spPr bwMode="auto">
          <a:xfrm>
            <a:off x="1712343" y="3972010"/>
            <a:ext cx="882650" cy="1033462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4" name="AutoShape 51"/>
          <p:cNvCxnSpPr>
            <a:cxnSpLocks noChangeShapeType="1"/>
            <a:stCxn id="16" idx="6"/>
            <a:endCxn id="37" idx="2"/>
          </p:cNvCxnSpPr>
          <p:nvPr/>
        </p:nvCxnSpPr>
        <p:spPr bwMode="auto">
          <a:xfrm>
            <a:off x="1712343" y="3972010"/>
            <a:ext cx="882650" cy="173672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5" name="AutoShape 52"/>
          <p:cNvCxnSpPr>
            <a:cxnSpLocks noChangeShapeType="1"/>
            <a:stCxn id="24" idx="6"/>
            <a:endCxn id="34" idx="2"/>
          </p:cNvCxnSpPr>
          <p:nvPr/>
        </p:nvCxnSpPr>
        <p:spPr bwMode="auto">
          <a:xfrm flipV="1">
            <a:off x="1712343" y="3602122"/>
            <a:ext cx="882650" cy="103346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6" name="AutoShape 53"/>
          <p:cNvCxnSpPr>
            <a:cxnSpLocks noChangeShapeType="1"/>
            <a:stCxn id="24" idx="6"/>
            <a:endCxn id="35" idx="2"/>
          </p:cNvCxnSpPr>
          <p:nvPr/>
        </p:nvCxnSpPr>
        <p:spPr bwMode="auto">
          <a:xfrm flipV="1">
            <a:off x="1712343" y="4303797"/>
            <a:ext cx="882650" cy="33178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7" name="AutoShape 54"/>
          <p:cNvCxnSpPr>
            <a:cxnSpLocks noChangeShapeType="1"/>
            <a:stCxn id="24" idx="6"/>
            <a:endCxn id="36" idx="2"/>
          </p:cNvCxnSpPr>
          <p:nvPr/>
        </p:nvCxnSpPr>
        <p:spPr bwMode="auto">
          <a:xfrm>
            <a:off x="1712343" y="4635585"/>
            <a:ext cx="882650" cy="36988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8" name="AutoShape 55"/>
          <p:cNvCxnSpPr>
            <a:cxnSpLocks noChangeShapeType="1"/>
            <a:stCxn id="24" idx="6"/>
            <a:endCxn id="37" idx="2"/>
          </p:cNvCxnSpPr>
          <p:nvPr/>
        </p:nvCxnSpPr>
        <p:spPr bwMode="auto">
          <a:xfrm>
            <a:off x="1712343" y="4635585"/>
            <a:ext cx="882650" cy="107315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59" name="AutoShape 56"/>
          <p:cNvCxnSpPr>
            <a:cxnSpLocks noChangeShapeType="1"/>
            <a:stCxn id="22" idx="6"/>
            <a:endCxn id="34" idx="2"/>
          </p:cNvCxnSpPr>
          <p:nvPr/>
        </p:nvCxnSpPr>
        <p:spPr bwMode="auto">
          <a:xfrm flipV="1">
            <a:off x="1712343" y="3602122"/>
            <a:ext cx="882650" cy="169545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0" name="AutoShape 57"/>
          <p:cNvCxnSpPr>
            <a:cxnSpLocks noChangeShapeType="1"/>
            <a:stCxn id="22" idx="6"/>
            <a:endCxn id="35" idx="2"/>
          </p:cNvCxnSpPr>
          <p:nvPr/>
        </p:nvCxnSpPr>
        <p:spPr bwMode="auto">
          <a:xfrm flipV="1">
            <a:off x="1712343" y="4303797"/>
            <a:ext cx="882650" cy="99377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1" name="AutoShape 58"/>
          <p:cNvCxnSpPr>
            <a:cxnSpLocks noChangeShapeType="1"/>
            <a:stCxn id="22" idx="6"/>
            <a:endCxn id="36" idx="2"/>
          </p:cNvCxnSpPr>
          <p:nvPr/>
        </p:nvCxnSpPr>
        <p:spPr bwMode="auto">
          <a:xfrm flipV="1">
            <a:off x="1712343" y="5005472"/>
            <a:ext cx="882650" cy="29210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2" name="AutoShape 59"/>
          <p:cNvCxnSpPr>
            <a:cxnSpLocks noChangeShapeType="1"/>
            <a:stCxn id="22" idx="6"/>
            <a:endCxn id="37" idx="2"/>
          </p:cNvCxnSpPr>
          <p:nvPr/>
        </p:nvCxnSpPr>
        <p:spPr bwMode="auto">
          <a:xfrm>
            <a:off x="1712343" y="5297572"/>
            <a:ext cx="882650" cy="41116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3" name="AutoShape 60"/>
          <p:cNvCxnSpPr>
            <a:cxnSpLocks noChangeShapeType="1"/>
            <a:stCxn id="14" idx="6"/>
            <a:endCxn id="34" idx="2"/>
          </p:cNvCxnSpPr>
          <p:nvPr/>
        </p:nvCxnSpPr>
        <p:spPr bwMode="auto">
          <a:xfrm flipV="1">
            <a:off x="1712343" y="3602122"/>
            <a:ext cx="882650" cy="235902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4" name="AutoShape 61"/>
          <p:cNvCxnSpPr>
            <a:cxnSpLocks noChangeShapeType="1"/>
            <a:stCxn id="14" idx="6"/>
            <a:endCxn id="35" idx="2"/>
          </p:cNvCxnSpPr>
          <p:nvPr/>
        </p:nvCxnSpPr>
        <p:spPr bwMode="auto">
          <a:xfrm flipV="1">
            <a:off x="1712343" y="4303797"/>
            <a:ext cx="882650" cy="165735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5" name="AutoShape 62"/>
          <p:cNvCxnSpPr>
            <a:cxnSpLocks noChangeShapeType="1"/>
            <a:stCxn id="14" idx="6"/>
            <a:endCxn id="36" idx="2"/>
          </p:cNvCxnSpPr>
          <p:nvPr/>
        </p:nvCxnSpPr>
        <p:spPr bwMode="auto">
          <a:xfrm flipV="1">
            <a:off x="1712343" y="5005472"/>
            <a:ext cx="882650" cy="95567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6" name="AutoShape 63"/>
          <p:cNvCxnSpPr>
            <a:cxnSpLocks noChangeShapeType="1"/>
            <a:stCxn id="14" idx="6"/>
            <a:endCxn id="37" idx="2"/>
          </p:cNvCxnSpPr>
          <p:nvPr/>
        </p:nvCxnSpPr>
        <p:spPr bwMode="auto">
          <a:xfrm flipV="1">
            <a:off x="1712343" y="5708735"/>
            <a:ext cx="882650" cy="252412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7" name="AutoShape 64"/>
          <p:cNvCxnSpPr>
            <a:cxnSpLocks noChangeShapeType="1"/>
            <a:stCxn id="20" idx="6"/>
            <a:endCxn id="34" idx="2"/>
          </p:cNvCxnSpPr>
          <p:nvPr/>
        </p:nvCxnSpPr>
        <p:spPr bwMode="auto">
          <a:xfrm>
            <a:off x="1712343" y="2648035"/>
            <a:ext cx="882650" cy="95408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8" name="AutoShape 65"/>
          <p:cNvCxnSpPr>
            <a:cxnSpLocks noChangeShapeType="1"/>
            <a:stCxn id="20" idx="6"/>
            <a:endCxn id="35" idx="2"/>
          </p:cNvCxnSpPr>
          <p:nvPr/>
        </p:nvCxnSpPr>
        <p:spPr bwMode="auto">
          <a:xfrm>
            <a:off x="1712343" y="2648035"/>
            <a:ext cx="882650" cy="1655762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69" name="AutoShape 66"/>
          <p:cNvCxnSpPr>
            <a:cxnSpLocks noChangeShapeType="1"/>
            <a:stCxn id="20" idx="6"/>
            <a:endCxn id="36" idx="2"/>
          </p:cNvCxnSpPr>
          <p:nvPr/>
        </p:nvCxnSpPr>
        <p:spPr bwMode="auto">
          <a:xfrm>
            <a:off x="1712343" y="2648035"/>
            <a:ext cx="882650" cy="235743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0" name="AutoShape 67"/>
          <p:cNvCxnSpPr>
            <a:cxnSpLocks noChangeShapeType="1"/>
            <a:stCxn id="20" idx="6"/>
            <a:endCxn id="37" idx="2"/>
          </p:cNvCxnSpPr>
          <p:nvPr/>
        </p:nvCxnSpPr>
        <p:spPr bwMode="auto">
          <a:xfrm>
            <a:off x="1712343" y="2648035"/>
            <a:ext cx="882650" cy="306070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1" name="AutoShape 68"/>
          <p:cNvCxnSpPr>
            <a:cxnSpLocks noChangeShapeType="1"/>
            <a:stCxn id="34" idx="6"/>
            <a:endCxn id="40" idx="2"/>
          </p:cNvCxnSpPr>
          <p:nvPr/>
        </p:nvCxnSpPr>
        <p:spPr bwMode="auto">
          <a:xfrm>
            <a:off x="3199830" y="3602122"/>
            <a:ext cx="882650" cy="35083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2" name="AutoShape 69"/>
          <p:cNvCxnSpPr>
            <a:cxnSpLocks noChangeShapeType="1"/>
            <a:stCxn id="34" idx="6"/>
            <a:endCxn id="41" idx="2"/>
          </p:cNvCxnSpPr>
          <p:nvPr/>
        </p:nvCxnSpPr>
        <p:spPr bwMode="auto">
          <a:xfrm>
            <a:off x="3199830" y="3602122"/>
            <a:ext cx="882650" cy="105251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3" name="AutoShape 70"/>
          <p:cNvCxnSpPr>
            <a:cxnSpLocks noChangeShapeType="1"/>
            <a:stCxn id="34" idx="6"/>
            <a:endCxn id="42" idx="2"/>
          </p:cNvCxnSpPr>
          <p:nvPr/>
        </p:nvCxnSpPr>
        <p:spPr bwMode="auto">
          <a:xfrm>
            <a:off x="3199830" y="3602122"/>
            <a:ext cx="882650" cy="175418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4" name="AutoShape 71"/>
          <p:cNvCxnSpPr>
            <a:cxnSpLocks noChangeShapeType="1"/>
            <a:stCxn id="35" idx="6"/>
            <a:endCxn id="40" idx="2"/>
          </p:cNvCxnSpPr>
          <p:nvPr/>
        </p:nvCxnSpPr>
        <p:spPr bwMode="auto">
          <a:xfrm flipV="1">
            <a:off x="3199830" y="3952960"/>
            <a:ext cx="882650" cy="35083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5" name="AutoShape 72"/>
          <p:cNvCxnSpPr>
            <a:cxnSpLocks noChangeShapeType="1"/>
            <a:stCxn id="35" idx="6"/>
            <a:endCxn id="41" idx="2"/>
          </p:cNvCxnSpPr>
          <p:nvPr/>
        </p:nvCxnSpPr>
        <p:spPr bwMode="auto">
          <a:xfrm>
            <a:off x="3199830" y="4303797"/>
            <a:ext cx="882650" cy="35083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6" name="AutoShape 73"/>
          <p:cNvCxnSpPr>
            <a:cxnSpLocks noChangeShapeType="1"/>
            <a:stCxn id="35" idx="6"/>
            <a:endCxn id="42" idx="2"/>
          </p:cNvCxnSpPr>
          <p:nvPr/>
        </p:nvCxnSpPr>
        <p:spPr bwMode="auto">
          <a:xfrm>
            <a:off x="3199830" y="4303797"/>
            <a:ext cx="882650" cy="105251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7" name="AutoShape 74"/>
          <p:cNvCxnSpPr>
            <a:cxnSpLocks noChangeShapeType="1"/>
            <a:stCxn id="36" idx="6"/>
            <a:endCxn id="40" idx="2"/>
          </p:cNvCxnSpPr>
          <p:nvPr/>
        </p:nvCxnSpPr>
        <p:spPr bwMode="auto">
          <a:xfrm flipV="1">
            <a:off x="3199830" y="3952960"/>
            <a:ext cx="882650" cy="1052512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8" name="AutoShape 75"/>
          <p:cNvCxnSpPr>
            <a:cxnSpLocks noChangeShapeType="1"/>
            <a:stCxn id="36" idx="6"/>
            <a:endCxn id="41" idx="2"/>
          </p:cNvCxnSpPr>
          <p:nvPr/>
        </p:nvCxnSpPr>
        <p:spPr bwMode="auto">
          <a:xfrm flipV="1">
            <a:off x="3199830" y="4654635"/>
            <a:ext cx="882650" cy="350837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79" name="AutoShape 76"/>
          <p:cNvCxnSpPr>
            <a:cxnSpLocks noChangeShapeType="1"/>
            <a:stCxn id="36" idx="6"/>
            <a:endCxn id="42" idx="2"/>
          </p:cNvCxnSpPr>
          <p:nvPr/>
        </p:nvCxnSpPr>
        <p:spPr bwMode="auto">
          <a:xfrm>
            <a:off x="3199830" y="5005472"/>
            <a:ext cx="882650" cy="35083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0" name="AutoShape 77"/>
          <p:cNvCxnSpPr>
            <a:cxnSpLocks noChangeShapeType="1"/>
            <a:stCxn id="37" idx="6"/>
            <a:endCxn id="40" idx="2"/>
          </p:cNvCxnSpPr>
          <p:nvPr/>
        </p:nvCxnSpPr>
        <p:spPr bwMode="auto">
          <a:xfrm flipV="1">
            <a:off x="3199830" y="3952960"/>
            <a:ext cx="882650" cy="175577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1" name="AutoShape 78"/>
          <p:cNvCxnSpPr>
            <a:cxnSpLocks noChangeShapeType="1"/>
            <a:stCxn id="37" idx="6"/>
            <a:endCxn id="41" idx="2"/>
          </p:cNvCxnSpPr>
          <p:nvPr/>
        </p:nvCxnSpPr>
        <p:spPr bwMode="auto">
          <a:xfrm flipV="1">
            <a:off x="3199830" y="4654635"/>
            <a:ext cx="882650" cy="1054100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2" name="AutoShape 79"/>
          <p:cNvCxnSpPr>
            <a:cxnSpLocks noChangeShapeType="1"/>
            <a:stCxn id="37" idx="6"/>
            <a:endCxn id="42" idx="2"/>
          </p:cNvCxnSpPr>
          <p:nvPr/>
        </p:nvCxnSpPr>
        <p:spPr bwMode="auto">
          <a:xfrm flipV="1">
            <a:off x="3199830" y="5356310"/>
            <a:ext cx="882650" cy="352425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3" name="AutoShape 80"/>
          <p:cNvCxnSpPr>
            <a:cxnSpLocks noChangeShapeType="1"/>
            <a:stCxn id="33" idx="6"/>
            <a:endCxn id="40" idx="2"/>
          </p:cNvCxnSpPr>
          <p:nvPr/>
        </p:nvCxnSpPr>
        <p:spPr bwMode="auto">
          <a:xfrm>
            <a:off x="3199830" y="2900447"/>
            <a:ext cx="882650" cy="105251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4" name="AutoShape 81"/>
          <p:cNvCxnSpPr>
            <a:cxnSpLocks noChangeShapeType="1"/>
            <a:stCxn id="33" idx="6"/>
            <a:endCxn id="41" idx="2"/>
          </p:cNvCxnSpPr>
          <p:nvPr/>
        </p:nvCxnSpPr>
        <p:spPr bwMode="auto">
          <a:xfrm>
            <a:off x="3199830" y="2900447"/>
            <a:ext cx="882650" cy="1754188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cxnSp>
        <p:nvCxnSpPr>
          <p:cNvPr id="85" name="AutoShape 82"/>
          <p:cNvCxnSpPr>
            <a:cxnSpLocks noChangeShapeType="1"/>
            <a:stCxn id="33" idx="6"/>
            <a:endCxn id="42" idx="2"/>
          </p:cNvCxnSpPr>
          <p:nvPr/>
        </p:nvCxnSpPr>
        <p:spPr bwMode="auto">
          <a:xfrm>
            <a:off x="3199830" y="2900447"/>
            <a:ext cx="882650" cy="2455863"/>
          </a:xfrm>
          <a:prstGeom prst="straightConnector1">
            <a:avLst/>
          </a:prstGeom>
          <a:noFill/>
          <a:ln w="28575">
            <a:solidFill>
              <a:srgbClr val="CCFFCC"/>
            </a:solidFill>
            <a:round/>
            <a:headEnd/>
            <a:tailEnd type="triangle" w="med" len="med"/>
          </a:ln>
        </p:spPr>
      </p:cxnSp>
      <p:sp>
        <p:nvSpPr>
          <p:cNvPr id="86" name="AutoShape 83"/>
          <p:cNvSpPr>
            <a:spLocks/>
          </p:cNvSpPr>
          <p:nvPr/>
        </p:nvSpPr>
        <p:spPr bwMode="auto">
          <a:xfrm rot="16200000">
            <a:off x="3462562" y="1386766"/>
            <a:ext cx="215900" cy="2160587"/>
          </a:xfrm>
          <a:prstGeom prst="rightBrace">
            <a:avLst>
              <a:gd name="adj1" fmla="val 83395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7" name="Text Box 84"/>
          <p:cNvSpPr txBox="1">
            <a:spLocks noChangeArrowheads="1"/>
          </p:cNvSpPr>
          <p:nvPr/>
        </p:nvSpPr>
        <p:spPr bwMode="auto">
          <a:xfrm>
            <a:off x="310580" y="2430547"/>
            <a:ext cx="414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x</a:t>
            </a:r>
            <a:r>
              <a:rPr lang="en-US" sz="2000" baseline="-250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88" name="Text Box 85"/>
          <p:cNvSpPr txBox="1">
            <a:spLocks noChangeArrowheads="1"/>
          </p:cNvSpPr>
          <p:nvPr/>
        </p:nvSpPr>
        <p:spPr bwMode="auto">
          <a:xfrm>
            <a:off x="310580" y="3078247"/>
            <a:ext cx="414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x</a:t>
            </a:r>
            <a:r>
              <a:rPr lang="en-US" sz="2000" baseline="-2500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9" name="Text Box 86"/>
          <p:cNvSpPr txBox="1">
            <a:spLocks noChangeArrowheads="1"/>
          </p:cNvSpPr>
          <p:nvPr/>
        </p:nvSpPr>
        <p:spPr bwMode="auto">
          <a:xfrm>
            <a:off x="310580" y="3798972"/>
            <a:ext cx="414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x</a:t>
            </a:r>
            <a:r>
              <a:rPr lang="en-US" sz="2000" baseline="-2500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90" name="Text Box 87"/>
          <p:cNvSpPr txBox="1">
            <a:spLocks noChangeArrowheads="1"/>
          </p:cNvSpPr>
          <p:nvPr/>
        </p:nvSpPr>
        <p:spPr bwMode="auto">
          <a:xfrm>
            <a:off x="310580" y="5707147"/>
            <a:ext cx="379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x</a:t>
            </a:r>
            <a:r>
              <a:rPr lang="en-US" sz="2000" i="1" baseline="-2500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91" name="Text Box 88"/>
          <p:cNvSpPr txBox="1">
            <a:spLocks noChangeArrowheads="1"/>
          </p:cNvSpPr>
          <p:nvPr/>
        </p:nvSpPr>
        <p:spPr bwMode="auto">
          <a:xfrm rot="16200000">
            <a:off x="232793" y="4832435"/>
            <a:ext cx="38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92" name="Text Box 89"/>
          <p:cNvSpPr txBox="1">
            <a:spLocks noChangeArrowheads="1"/>
          </p:cNvSpPr>
          <p:nvPr/>
        </p:nvSpPr>
        <p:spPr bwMode="auto">
          <a:xfrm>
            <a:off x="6666930" y="4086310"/>
            <a:ext cx="23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i="1">
                <a:solidFill>
                  <a:schemeClr val="accent2"/>
                </a:solidFill>
              </a:rPr>
              <a:t>y</a:t>
            </a:r>
          </a:p>
        </p:txBody>
      </p:sp>
      <p:cxnSp>
        <p:nvCxnSpPr>
          <p:cNvPr id="93" name="AutoShape 90"/>
          <p:cNvCxnSpPr>
            <a:cxnSpLocks noChangeShapeType="1"/>
            <a:stCxn id="34" idx="6"/>
            <a:endCxn id="39" idx="2"/>
          </p:cNvCxnSpPr>
          <p:nvPr/>
        </p:nvCxnSpPr>
        <p:spPr bwMode="auto">
          <a:xfrm flipV="1">
            <a:off x="3199830" y="3251285"/>
            <a:ext cx="882650" cy="350837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4" name="AutoShape 91"/>
          <p:cNvCxnSpPr>
            <a:cxnSpLocks noChangeShapeType="1"/>
            <a:stCxn id="35" idx="6"/>
            <a:endCxn id="39" idx="2"/>
          </p:cNvCxnSpPr>
          <p:nvPr/>
        </p:nvCxnSpPr>
        <p:spPr bwMode="auto">
          <a:xfrm flipV="1">
            <a:off x="3199830" y="3251285"/>
            <a:ext cx="882650" cy="105251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5" name="AutoShape 92"/>
          <p:cNvCxnSpPr>
            <a:cxnSpLocks noChangeShapeType="1"/>
            <a:stCxn id="36" idx="6"/>
            <a:endCxn id="39" idx="2"/>
          </p:cNvCxnSpPr>
          <p:nvPr/>
        </p:nvCxnSpPr>
        <p:spPr bwMode="auto">
          <a:xfrm flipV="1">
            <a:off x="3199830" y="3251285"/>
            <a:ext cx="882650" cy="1754187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6" name="AutoShape 93"/>
          <p:cNvCxnSpPr>
            <a:cxnSpLocks noChangeShapeType="1"/>
            <a:stCxn id="37" idx="6"/>
            <a:endCxn id="39" idx="2"/>
          </p:cNvCxnSpPr>
          <p:nvPr/>
        </p:nvCxnSpPr>
        <p:spPr bwMode="auto">
          <a:xfrm flipV="1">
            <a:off x="3199830" y="3251285"/>
            <a:ext cx="882650" cy="245745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7" name="AutoShape 94"/>
          <p:cNvCxnSpPr>
            <a:cxnSpLocks noChangeShapeType="1"/>
            <a:stCxn id="33" idx="6"/>
            <a:endCxn id="39" idx="2"/>
          </p:cNvCxnSpPr>
          <p:nvPr/>
        </p:nvCxnSpPr>
        <p:spPr bwMode="auto">
          <a:xfrm>
            <a:off x="3199830" y="2900447"/>
            <a:ext cx="882650" cy="350838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8" name="AutoShape 95"/>
          <p:cNvCxnSpPr>
            <a:cxnSpLocks noChangeShapeType="1"/>
            <a:stCxn id="18" idx="6"/>
            <a:endCxn id="33" idx="2"/>
          </p:cNvCxnSpPr>
          <p:nvPr/>
        </p:nvCxnSpPr>
        <p:spPr bwMode="auto">
          <a:xfrm flipV="1">
            <a:off x="1712343" y="2900447"/>
            <a:ext cx="882650" cy="409575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99" name="AutoShape 96"/>
          <p:cNvCxnSpPr>
            <a:cxnSpLocks noChangeShapeType="1"/>
            <a:stCxn id="14" idx="6"/>
            <a:endCxn id="33" idx="2"/>
          </p:cNvCxnSpPr>
          <p:nvPr/>
        </p:nvCxnSpPr>
        <p:spPr bwMode="auto">
          <a:xfrm flipV="1">
            <a:off x="1712343" y="2900447"/>
            <a:ext cx="882650" cy="306070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100" name="AutoShape 97"/>
          <p:cNvCxnSpPr>
            <a:cxnSpLocks noChangeShapeType="1"/>
            <a:stCxn id="16" idx="6"/>
            <a:endCxn id="33" idx="2"/>
          </p:cNvCxnSpPr>
          <p:nvPr/>
        </p:nvCxnSpPr>
        <p:spPr bwMode="auto">
          <a:xfrm flipV="1">
            <a:off x="1712343" y="2900447"/>
            <a:ext cx="882650" cy="1071563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101" name="AutoShape 98"/>
          <p:cNvCxnSpPr>
            <a:cxnSpLocks noChangeShapeType="1"/>
            <a:stCxn id="24" idx="6"/>
            <a:endCxn id="33" idx="2"/>
          </p:cNvCxnSpPr>
          <p:nvPr/>
        </p:nvCxnSpPr>
        <p:spPr bwMode="auto">
          <a:xfrm flipV="1">
            <a:off x="1712343" y="2900447"/>
            <a:ext cx="882650" cy="1735138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102" name="AutoShape 99"/>
          <p:cNvCxnSpPr>
            <a:cxnSpLocks noChangeShapeType="1"/>
            <a:stCxn id="20" idx="6"/>
            <a:endCxn id="33" idx="2"/>
          </p:cNvCxnSpPr>
          <p:nvPr/>
        </p:nvCxnSpPr>
        <p:spPr bwMode="auto">
          <a:xfrm>
            <a:off x="1712343" y="2648035"/>
            <a:ext cx="882650" cy="25241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cxnSp>
        <p:nvCxnSpPr>
          <p:cNvPr id="103" name="AutoShape 100"/>
          <p:cNvCxnSpPr>
            <a:cxnSpLocks noChangeShapeType="1"/>
            <a:stCxn id="22" idx="6"/>
            <a:endCxn id="33" idx="2"/>
          </p:cNvCxnSpPr>
          <p:nvPr/>
        </p:nvCxnSpPr>
        <p:spPr bwMode="auto">
          <a:xfrm flipV="1">
            <a:off x="1712343" y="2900447"/>
            <a:ext cx="882650" cy="2397125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</p:cxnSp>
      <p:sp>
        <p:nvSpPr>
          <p:cNvPr id="104" name="Text Box 101"/>
          <p:cNvSpPr txBox="1">
            <a:spLocks noChangeArrowheads="1"/>
          </p:cNvSpPr>
          <p:nvPr/>
        </p:nvSpPr>
        <p:spPr bwMode="auto">
          <a:xfrm>
            <a:off x="1769493" y="2216235"/>
            <a:ext cx="749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11</a:t>
            </a:r>
            <a:r>
              <a:rPr lang="en-US" sz="2000" baseline="30000">
                <a:solidFill>
                  <a:schemeClr val="accent2"/>
                </a:solidFill>
              </a:rPr>
              <a:t>(1)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sp>
        <p:nvSpPr>
          <p:cNvPr id="105" name="Text Box 102"/>
          <p:cNvSpPr txBox="1">
            <a:spLocks noChangeArrowheads="1"/>
          </p:cNvSpPr>
          <p:nvPr/>
        </p:nvSpPr>
        <p:spPr bwMode="auto">
          <a:xfrm>
            <a:off x="1769493" y="2719472"/>
            <a:ext cx="755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12</a:t>
            </a:r>
            <a:r>
              <a:rPr lang="en-US" sz="2000" baseline="30000">
                <a:solidFill>
                  <a:schemeClr val="accent2"/>
                </a:solidFill>
              </a:rPr>
              <a:t>(1)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sp>
        <p:nvSpPr>
          <p:cNvPr id="106" name="Text Box 103"/>
          <p:cNvSpPr txBox="1">
            <a:spLocks noChangeArrowheads="1"/>
          </p:cNvSpPr>
          <p:nvPr/>
        </p:nvSpPr>
        <p:spPr bwMode="auto">
          <a:xfrm>
            <a:off x="1769493" y="5491247"/>
            <a:ext cx="788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</a:t>
            </a:r>
            <a:r>
              <a:rPr lang="en-US" sz="2000" i="1" baseline="-25000">
                <a:solidFill>
                  <a:schemeClr val="accent2"/>
                </a:solidFill>
              </a:rPr>
              <a:t>p</a:t>
            </a:r>
            <a:r>
              <a:rPr lang="en-US" sz="2000" baseline="30000">
                <a:solidFill>
                  <a:schemeClr val="accent2"/>
                </a:solidFill>
              </a:rPr>
              <a:t>(1)</a:t>
            </a:r>
            <a:endParaRPr lang="en-US" sz="2000" i="1" baseline="-25000">
              <a:solidFill>
                <a:schemeClr val="accent2"/>
              </a:solidFill>
            </a:endParaRPr>
          </a:p>
        </p:txBody>
      </p:sp>
      <p:sp>
        <p:nvSpPr>
          <p:cNvPr id="107" name="Text Box 104"/>
          <p:cNvSpPr txBox="1">
            <a:spLocks noChangeArrowheads="1"/>
          </p:cNvSpPr>
          <p:nvPr/>
        </p:nvSpPr>
        <p:spPr bwMode="auto">
          <a:xfrm>
            <a:off x="3209355" y="5456322"/>
            <a:ext cx="788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</a:t>
            </a:r>
            <a:r>
              <a:rPr lang="en-US" sz="2000" i="1" baseline="-25000">
                <a:solidFill>
                  <a:schemeClr val="accent2"/>
                </a:solidFill>
              </a:rPr>
              <a:t>p</a:t>
            </a:r>
            <a:r>
              <a:rPr lang="en-US" sz="2000" baseline="30000">
                <a:solidFill>
                  <a:schemeClr val="accent2"/>
                </a:solidFill>
              </a:rPr>
              <a:t>(2)</a:t>
            </a:r>
            <a:endParaRPr lang="en-US" sz="2000" i="1" baseline="-25000">
              <a:solidFill>
                <a:schemeClr val="accent2"/>
              </a:solidFill>
            </a:endParaRPr>
          </a:p>
        </p:txBody>
      </p:sp>
      <p:sp>
        <p:nvSpPr>
          <p:cNvPr id="108" name="Text Box 105"/>
          <p:cNvSpPr txBox="1">
            <a:spLocks noChangeArrowheads="1"/>
          </p:cNvSpPr>
          <p:nvPr/>
        </p:nvSpPr>
        <p:spPr bwMode="auto">
          <a:xfrm>
            <a:off x="4722243" y="5130885"/>
            <a:ext cx="788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2</a:t>
            </a:r>
            <a:r>
              <a:rPr lang="en-US" sz="2000" i="1" baseline="-25000">
                <a:solidFill>
                  <a:schemeClr val="accent2"/>
                </a:solidFill>
              </a:rPr>
              <a:t>p</a:t>
            </a:r>
            <a:r>
              <a:rPr lang="en-US" sz="2000" baseline="30000">
                <a:solidFill>
                  <a:schemeClr val="accent2"/>
                </a:solidFill>
              </a:rPr>
              <a:t>(3)</a:t>
            </a:r>
            <a:endParaRPr lang="en-US" sz="2000" i="1" baseline="-25000">
              <a:solidFill>
                <a:schemeClr val="accent2"/>
              </a:solidFill>
            </a:endParaRPr>
          </a:p>
        </p:txBody>
      </p:sp>
      <p:sp>
        <p:nvSpPr>
          <p:cNvPr id="109" name="Text Box 106"/>
          <p:cNvSpPr txBox="1">
            <a:spLocks noChangeArrowheads="1"/>
          </p:cNvSpPr>
          <p:nvPr/>
        </p:nvSpPr>
        <p:spPr bwMode="auto">
          <a:xfrm>
            <a:off x="3209355" y="2576597"/>
            <a:ext cx="749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11</a:t>
            </a:r>
            <a:r>
              <a:rPr lang="en-US" sz="2000" baseline="30000">
                <a:solidFill>
                  <a:schemeClr val="accent2"/>
                </a:solidFill>
              </a:rPr>
              <a:t>(2)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sp>
        <p:nvSpPr>
          <p:cNvPr id="110" name="Text Box 107"/>
          <p:cNvSpPr txBox="1">
            <a:spLocks noChangeArrowheads="1"/>
          </p:cNvSpPr>
          <p:nvPr/>
        </p:nvSpPr>
        <p:spPr bwMode="auto">
          <a:xfrm>
            <a:off x="3209355" y="3079835"/>
            <a:ext cx="755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12</a:t>
            </a:r>
            <a:r>
              <a:rPr lang="en-US" sz="2000" baseline="30000">
                <a:solidFill>
                  <a:schemeClr val="accent2"/>
                </a:solidFill>
              </a:rPr>
              <a:t>(2)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sp>
        <p:nvSpPr>
          <p:cNvPr id="111" name="Text Box 108"/>
          <p:cNvSpPr txBox="1">
            <a:spLocks noChangeArrowheads="1"/>
          </p:cNvSpPr>
          <p:nvPr/>
        </p:nvSpPr>
        <p:spPr bwMode="auto">
          <a:xfrm>
            <a:off x="4722243" y="3079835"/>
            <a:ext cx="749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11</a:t>
            </a:r>
            <a:r>
              <a:rPr lang="en-US" sz="2000" baseline="30000">
                <a:solidFill>
                  <a:schemeClr val="accent2"/>
                </a:solidFill>
              </a:rPr>
              <a:t>(3)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sp>
        <p:nvSpPr>
          <p:cNvPr id="112" name="Text Box 109"/>
          <p:cNvSpPr txBox="1">
            <a:spLocks noChangeArrowheads="1"/>
          </p:cNvSpPr>
          <p:nvPr/>
        </p:nvSpPr>
        <p:spPr bwMode="auto">
          <a:xfrm>
            <a:off x="4722243" y="3584660"/>
            <a:ext cx="755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w</a:t>
            </a:r>
            <a:r>
              <a:rPr lang="en-US" sz="2000" baseline="-25000">
                <a:solidFill>
                  <a:schemeClr val="accent2"/>
                </a:solidFill>
              </a:rPr>
              <a:t>12</a:t>
            </a:r>
            <a:r>
              <a:rPr lang="en-US" sz="2000" baseline="30000">
                <a:solidFill>
                  <a:schemeClr val="accent2"/>
                </a:solidFill>
              </a:rPr>
              <a:t>(3)</a:t>
            </a:r>
            <a:endParaRPr lang="en-US" sz="2000" baseline="-25000">
              <a:solidFill>
                <a:schemeClr val="accent2"/>
              </a:solidFill>
            </a:endParaRPr>
          </a:p>
        </p:txBody>
      </p:sp>
      <p:pic>
        <p:nvPicPr>
          <p:cNvPr id="113" name="Picture 1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3578" y="4945329"/>
            <a:ext cx="1748819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1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33972" y="4408488"/>
            <a:ext cx="13684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Text Box 112"/>
          <p:cNvSpPr txBox="1">
            <a:spLocks noChangeArrowheads="1"/>
          </p:cNvSpPr>
          <p:nvPr/>
        </p:nvSpPr>
        <p:spPr bwMode="auto">
          <a:xfrm>
            <a:off x="6754851" y="4939671"/>
            <a:ext cx="5538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100" dirty="0" err="1">
                <a:solidFill>
                  <a:schemeClr val="accent2"/>
                </a:solidFill>
                <a:sym typeface="Symbol" charset="2"/>
              </a:rPr>
              <a:t>φ</a:t>
            </a:r>
            <a:r>
              <a:rPr lang="en-US" sz="1100" dirty="0">
                <a:solidFill>
                  <a:schemeClr val="accent2"/>
                </a:solidFill>
                <a:sym typeface="Symbol" charset="2"/>
              </a:rPr>
              <a:t>(</a:t>
            </a:r>
            <a:r>
              <a:rPr lang="en-US" sz="1100" dirty="0" err="1">
                <a:solidFill>
                  <a:schemeClr val="accent2"/>
                </a:solidFill>
                <a:sym typeface="Symbol" charset="2"/>
              </a:rPr>
              <a:t>ν</a:t>
            </a:r>
            <a:r>
              <a:rPr lang="en-US" sz="1100" dirty="0">
                <a:solidFill>
                  <a:schemeClr val="accent2"/>
                </a:solidFill>
                <a:sym typeface="Symbol" charset="2"/>
              </a:rPr>
              <a:t>)</a:t>
            </a:r>
          </a:p>
        </p:txBody>
      </p:sp>
      <p:sp>
        <p:nvSpPr>
          <p:cNvPr id="116" name="Text Box 113"/>
          <p:cNvSpPr txBox="1">
            <a:spLocks noChangeArrowheads="1"/>
          </p:cNvSpPr>
          <p:nvPr/>
        </p:nvSpPr>
        <p:spPr bwMode="auto">
          <a:xfrm>
            <a:off x="8558043" y="6037010"/>
            <a:ext cx="2905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 dirty="0" err="1">
                <a:solidFill>
                  <a:schemeClr val="accent2"/>
                </a:solidFill>
                <a:sym typeface="Symbol" charset="2"/>
              </a:rPr>
              <a:t>ν</a:t>
            </a:r>
            <a:endParaRPr lang="en-US" sz="1100" dirty="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117" name="Text Box 114"/>
          <p:cNvSpPr txBox="1">
            <a:spLocks noChangeArrowheads="1"/>
          </p:cNvSpPr>
          <p:nvPr/>
        </p:nvSpPr>
        <p:spPr bwMode="auto">
          <a:xfrm>
            <a:off x="7171916" y="3265998"/>
            <a:ext cx="19161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 dirty="0" err="1">
                <a:solidFill>
                  <a:schemeClr val="accent2"/>
                </a:solidFill>
                <a:latin typeface="+mj-lt"/>
              </a:rPr>
              <a:t>φ</a:t>
            </a:r>
            <a:r>
              <a:rPr lang="en-US" sz="1400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sz="1400" i="1" dirty="0" err="1">
                <a:solidFill>
                  <a:schemeClr val="accent2"/>
                </a:solidFill>
                <a:latin typeface="+mj-lt"/>
              </a:rPr>
              <a:t>ν</a:t>
            </a:r>
            <a:r>
              <a:rPr lang="en-US" sz="1400" dirty="0">
                <a:solidFill>
                  <a:schemeClr val="accent2"/>
                </a:solidFill>
                <a:latin typeface="+mj-lt"/>
              </a:rPr>
              <a:t>) </a:t>
            </a:r>
            <a:r>
              <a:rPr lang="en-US" sz="1200" dirty="0">
                <a:solidFill>
                  <a:schemeClr val="accent2"/>
                </a:solidFill>
                <a:latin typeface="Arial" charset="0"/>
              </a:rPr>
              <a:t>= Activation function</a:t>
            </a:r>
          </a:p>
        </p:txBody>
      </p:sp>
      <p:pic>
        <p:nvPicPr>
          <p:cNvPr id="119" name="Immagine 118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74619" y="2424925"/>
            <a:ext cx="2569516" cy="738152"/>
          </a:xfrm>
          <a:prstGeom prst="rect">
            <a:avLst/>
          </a:prstGeom>
        </p:spPr>
      </p:pic>
      <p:cxnSp>
        <p:nvCxnSpPr>
          <p:cNvPr id="120" name="Connettore 2 119"/>
          <p:cNvCxnSpPr>
            <a:stCxn id="117" idx="2"/>
            <a:endCxn id="114" idx="0"/>
          </p:cNvCxnSpPr>
          <p:nvPr/>
        </p:nvCxnSpPr>
        <p:spPr bwMode="auto">
          <a:xfrm>
            <a:off x="8129988" y="3573775"/>
            <a:ext cx="88197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69760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training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Find the optimal set of network parameters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w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ij</a:t>
            </a:r>
            <a:r>
              <a:rPr lang="en-US" sz="2000" baseline="30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i="1" baseline="30000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000" baseline="30000" dirty="0">
                <a:solidFill>
                  <a:srgbClr val="3333CC"/>
                </a:solidFill>
                <a:latin typeface="+mj-lt"/>
              </a:rPr>
              <a:t>)</a:t>
            </a:r>
            <a:r>
              <a:rPr lang="en-US" sz="2000" baseline="30000" dirty="0"/>
              <a:t> </a:t>
            </a:r>
            <a:r>
              <a:rPr lang="en-US" sz="2000" dirty="0"/>
              <a:t>that minimize the “</a:t>
            </a:r>
            <a:r>
              <a:rPr lang="en-US" sz="2000" dirty="0">
                <a:solidFill>
                  <a:srgbClr val="3333CC"/>
                </a:solidFill>
              </a:rPr>
              <a:t>loss function</a:t>
            </a:r>
            <a:r>
              <a:rPr lang="en-US" sz="2000" dirty="0"/>
              <a:t>” defined on a set of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000" dirty="0"/>
              <a:t> training events: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Where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y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i</a:t>
            </a:r>
            <a:r>
              <a:rPr lang="en-US" sz="2000" baseline="30000" dirty="0" err="1">
                <a:solidFill>
                  <a:srgbClr val="3333CC"/>
                </a:solidFill>
                <a:latin typeface="+mj-lt"/>
              </a:rPr>
              <a:t>true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1 </a:t>
            </a:r>
            <a:r>
              <a:rPr lang="en-US" sz="2000" dirty="0"/>
              <a:t>for signal (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000" dirty="0"/>
              <a:t>),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2000" dirty="0"/>
              <a:t> for background (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2000" dirty="0"/>
              <a:t>)</a:t>
            </a:r>
          </a:p>
          <a:p>
            <a:r>
              <a:rPr lang="en-US" sz="2000" dirty="0"/>
              <a:t>Usually achieved with </a:t>
            </a:r>
            <a:r>
              <a:rPr lang="en-US" sz="2000" dirty="0">
                <a:solidFill>
                  <a:srgbClr val="3333CC"/>
                </a:solidFill>
              </a:rPr>
              <a:t>stochastic gradient descent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weights are modified for each training event (</a:t>
            </a:r>
            <a:r>
              <a:rPr lang="en-US" sz="2000" dirty="0">
                <a:solidFill>
                  <a:srgbClr val="3333CC"/>
                </a:solidFill>
              </a:rPr>
              <a:t>back propagation</a:t>
            </a:r>
            <a:r>
              <a:rPr lang="en-US" sz="2000" dirty="0"/>
              <a:t>):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 parameter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η</a:t>
            </a:r>
            <a:r>
              <a:rPr lang="en-US" sz="2000" dirty="0"/>
              <a:t> controls the learning rate</a:t>
            </a:r>
          </a:p>
          <a:p>
            <a:r>
              <a:rPr lang="en-US" sz="2000" dirty="0">
                <a:solidFill>
                  <a:srgbClr val="800000"/>
                </a:solidFill>
              </a:rPr>
              <a:t>Variations on the training methods exist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1345" y="1831500"/>
            <a:ext cx="3890020" cy="102910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71014" y="4133785"/>
            <a:ext cx="3350683" cy="93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3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 and function modeling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Artificial neural network with </a:t>
            </a:r>
            <a:r>
              <a:rPr lang="en-US" sz="2000" dirty="0">
                <a:solidFill>
                  <a:schemeClr val="accent2"/>
                </a:solidFill>
              </a:rPr>
              <a:t>a single</a:t>
            </a:r>
            <a:r>
              <a:rPr lang="en-US" sz="2000" dirty="0"/>
              <a:t> hidden layer may </a:t>
            </a:r>
            <a:r>
              <a:rPr lang="en-US" sz="2000" dirty="0">
                <a:solidFill>
                  <a:schemeClr val="accent2"/>
                </a:solidFill>
              </a:rPr>
              <a:t>approximate any analytical</a:t>
            </a:r>
            <a:r>
              <a:rPr lang="en-US" sz="2000" dirty="0"/>
              <a:t> function within a given approximation if the number of neurons is sufficiently high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Demonstration in: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H. N. </a:t>
            </a:r>
            <a:r>
              <a:rPr lang="en-US" sz="1800" dirty="0" err="1">
                <a:solidFill>
                  <a:schemeClr val="bg2">
                    <a:lumMod val="75000"/>
                  </a:schemeClr>
                </a:solidFill>
              </a:rPr>
              <a:t>Mhaskar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, Neural Computation, Vol. 8, No. 1, Pages 164-177 (1996)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1800" i="1" dirty="0">
                <a:solidFill>
                  <a:schemeClr val="bg2">
                    <a:lumMod val="75000"/>
                  </a:schemeClr>
                </a:solidFill>
              </a:rPr>
              <a:t>Neural Networks for Optimal Approximation of Smooth and Analytic Functions</a:t>
            </a:r>
            <a:r>
              <a:rPr lang="en-US" sz="1800" b="1" dirty="0"/>
              <a:t>:</a:t>
            </a:r>
            <a:br>
              <a:rPr lang="en-US" sz="200" b="1" dirty="0"/>
            </a:br>
            <a:endParaRPr lang="en-US" sz="300" i="1" dirty="0">
              <a:latin typeface="Times New Roman" charset="0"/>
            </a:endParaRPr>
          </a:p>
          <a:p>
            <a:pPr marL="628650" lvl="1" indent="-179388">
              <a:lnSpc>
                <a:spcPct val="80000"/>
              </a:lnSpc>
              <a:buFontTx/>
              <a:buNone/>
            </a:pPr>
            <a:r>
              <a:rPr lang="en-US" sz="1800" i="1" dirty="0">
                <a:solidFill>
                  <a:srgbClr val="660066"/>
                </a:solidFill>
                <a:latin typeface="Times New Roman" charset="0"/>
              </a:rPr>
              <a:t>“We prove that neural networks with a single hidden layer are capable of providing an optimal order of approximation for functions assumed to possess a given number of derivatives, if the activation function evaluated by each principal element satisfies certain technical conditions”</a:t>
            </a:r>
            <a:endParaRPr lang="en-US" sz="1000" i="1" dirty="0">
              <a:solidFill>
                <a:srgbClr val="660066"/>
              </a:solidFill>
              <a:latin typeface="Times New Roman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900" dirty="0"/>
          </a:p>
          <a:p>
            <a:pPr>
              <a:lnSpc>
                <a:spcPct val="80000"/>
              </a:lnSpc>
            </a:pPr>
            <a:r>
              <a:rPr lang="en-US" sz="2000" dirty="0"/>
              <a:t>Anyway, the finite number of layer may lead to reaching this goal only approximately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Deep learning</a:t>
            </a:r>
            <a:r>
              <a:rPr lang="en-US" sz="2000" dirty="0"/>
              <a:t>: networks with several hidden layers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Can manage </a:t>
            </a:r>
            <a:r>
              <a:rPr lang="en-US" sz="1800" dirty="0">
                <a:solidFill>
                  <a:schemeClr val="accent2"/>
                </a:solidFill>
              </a:rPr>
              <a:t>complex variables combinations</a:t>
            </a:r>
            <a:r>
              <a:rPr lang="en-US" sz="1800" dirty="0"/>
              <a:t>, e.g.: exploiting invariant mass distributions using four-vectors as input!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Almost untreatable in the past, a lot of progress has been done recently, with better training algorithms and more easily available CPU power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33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3986292" cy="49704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Cuts are applied sequentially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Each cut splits the sample into </a:t>
            </a:r>
            <a:r>
              <a:rPr lang="en-US" sz="1800" dirty="0">
                <a:solidFill>
                  <a:srgbClr val="3333CC"/>
                </a:solidFill>
              </a:rPr>
              <a:t>nodes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Nodes where signal or background is largely dominant are classified as </a:t>
            </a:r>
            <a:r>
              <a:rPr lang="en-US" sz="1400" dirty="0">
                <a:solidFill>
                  <a:srgbClr val="3333CC"/>
                </a:solidFill>
              </a:rPr>
              <a:t>leafs</a:t>
            </a:r>
          </a:p>
          <a:p>
            <a:pPr lvl="2">
              <a:lnSpc>
                <a:spcPct val="80000"/>
              </a:lnSpc>
            </a:pPr>
            <a:r>
              <a:rPr lang="en-US" sz="1100" dirty="0">
                <a:solidFill>
                  <a:srgbClr val="800000"/>
                </a:solidFill>
              </a:rPr>
              <a:t>Alternatively: stop splitting if too few events per note, total number of nodes too high, </a:t>
            </a:r>
            <a:r>
              <a:rPr lang="is-IS" sz="1100" dirty="0">
                <a:solidFill>
                  <a:srgbClr val="800000"/>
                </a:solidFill>
              </a:rPr>
              <a:t>…</a:t>
            </a:r>
            <a:endParaRPr lang="en-US" sz="1100" dirty="0">
              <a:solidFill>
                <a:srgbClr val="80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3333CC"/>
                </a:solidFill>
              </a:rPr>
              <a:t>One branch = one sequence of cuts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Cuts can be optimized to achieve the best split level</a:t>
            </a:r>
            <a:r>
              <a:rPr lang="en-US" sz="1800"/>
              <a:t>: minimize </a:t>
            </a:r>
            <a:r>
              <a:rPr lang="en-US" sz="1800" dirty="0"/>
              <a:t>for each node the </a:t>
            </a:r>
            <a:r>
              <a:rPr lang="en-US" sz="1800" dirty="0">
                <a:solidFill>
                  <a:schemeClr val="accent2"/>
                </a:solidFill>
              </a:rPr>
              <a:t>gain of Gini index</a:t>
            </a:r>
            <a:r>
              <a:rPr lang="en-US" sz="1800" dirty="0"/>
              <a:t>:</a:t>
            </a:r>
            <a:endParaRPr lang="en-US" sz="1200" dirty="0"/>
          </a:p>
          <a:p>
            <a:pPr>
              <a:lnSpc>
                <a:spcPct val="80000"/>
              </a:lnSpc>
            </a:pPr>
            <a:endParaRPr lang="en-US" sz="1200" dirty="0"/>
          </a:p>
          <a:p>
            <a:pPr marL="400050" lvl="1" indent="0">
              <a:lnSpc>
                <a:spcPct val="80000"/>
              </a:lnSpc>
              <a:buNone/>
            </a:pPr>
            <a:r>
              <a:rPr lang="en-US" sz="1800" i="1" dirty="0">
                <a:solidFill>
                  <a:schemeClr val="accent2"/>
                </a:solidFill>
                <a:latin typeface="+mj-lt"/>
              </a:rPr>
              <a:t>   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G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(1 −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endParaRPr lang="en-US" sz="1200" dirty="0"/>
          </a:p>
          <a:p>
            <a:pPr>
              <a:lnSpc>
                <a:spcPct val="80000"/>
              </a:lnSpc>
            </a:pPr>
            <a:endParaRPr lang="en-US" sz="1200" dirty="0"/>
          </a:p>
          <a:p>
            <a:pPr>
              <a:lnSpc>
                <a:spcPct val="80000"/>
              </a:lnSpc>
            </a:pPr>
            <a:endParaRPr lang="en-US" sz="1200" dirty="0"/>
          </a:p>
          <a:p>
            <a:pPr marL="0" indent="0">
              <a:lnSpc>
                <a:spcPct val="80000"/>
              </a:lnSpc>
              <a:buNone/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800" dirty="0"/>
              <a:t>Alternative metrics exist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>
              <a:latin typeface="+mj-lt"/>
            </a:endParaRPr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l="14406" t="14349" r="11865" b="8904"/>
          <a:stretch>
            <a:fillRect/>
          </a:stretch>
        </p:blipFill>
        <p:spPr bwMode="auto">
          <a:xfrm>
            <a:off x="4736170" y="1222121"/>
            <a:ext cx="393223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736170" y="5254371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Leaf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36170" y="2949321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Leaf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8047695" y="4101846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Leaf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968195" y="5182934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Leaf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744233" y="2806446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Branch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328558" y="2014284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Branch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888695" y="861759"/>
            <a:ext cx="827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Branch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040518" y="5840682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Decision tree</a:t>
            </a:r>
          </a:p>
        </p:txBody>
      </p:sp>
      <p:sp>
        <p:nvSpPr>
          <p:cNvPr id="16" name="AutoShape 13"/>
          <p:cNvSpPr>
            <a:spLocks/>
          </p:cNvSpPr>
          <p:nvPr/>
        </p:nvSpPr>
        <p:spPr bwMode="auto">
          <a:xfrm rot="5400000" flipV="1">
            <a:off x="6616780" y="3607069"/>
            <a:ext cx="215900" cy="4105275"/>
          </a:xfrm>
          <a:prstGeom prst="rightBrace">
            <a:avLst>
              <a:gd name="adj1" fmla="val 158456"/>
              <a:gd name="adj2" fmla="val 50000"/>
            </a:avLst>
          </a:prstGeom>
          <a:noFill/>
          <a:ln w="2857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" name="CasellaDiTesto 18"/>
          <p:cNvSpPr txBox="1"/>
          <p:nvPr/>
        </p:nvSpPr>
        <p:spPr>
          <a:xfrm>
            <a:off x="684213" y="4269119"/>
            <a:ext cx="1616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= node purity</a:t>
            </a:r>
            <a:endParaRPr lang="en-US" sz="3600" baseline="30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3088674" y="3675233"/>
            <a:ext cx="15704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G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= 0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for nodes with all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or all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events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307690" y="4526665"/>
            <a:ext cx="40484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Gain =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i="1" dirty="0" err="1">
                <a:solidFill>
                  <a:schemeClr val="accent2"/>
                </a:solidFill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</a:rPr>
              <a:t>parent</a:t>
            </a:r>
            <a:r>
              <a:rPr lang="en-US" sz="2000" i="1" dirty="0" err="1">
                <a:solidFill>
                  <a:schemeClr val="accent2"/>
                </a:solidFill>
              </a:rPr>
              <a:t>G</a:t>
            </a:r>
            <a:r>
              <a:rPr lang="en-US" sz="1800" baseline="-25000" dirty="0" err="1">
                <a:solidFill>
                  <a:schemeClr val="accent2"/>
                </a:solidFill>
              </a:rPr>
              <a:t>parent</a:t>
            </a:r>
            <a:r>
              <a:rPr lang="en-US" sz="2000" dirty="0" err="1">
                <a:solidFill>
                  <a:schemeClr val="accent2"/>
                </a:solidFill>
              </a:rPr>
              <a:t>−</a:t>
            </a:r>
            <a:r>
              <a:rPr lang="en-US" sz="2000" i="1" dirty="0" err="1">
                <a:solidFill>
                  <a:schemeClr val="accent2"/>
                </a:solidFill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</a:rPr>
              <a:t>left</a:t>
            </a:r>
            <a:r>
              <a:rPr lang="en-US" sz="1800" baseline="-25000" dirty="0">
                <a:solidFill>
                  <a:schemeClr val="accent2"/>
                </a:solidFill>
              </a:rPr>
              <a:t> </a:t>
            </a:r>
            <a:r>
              <a:rPr lang="en-US" sz="1800" baseline="-25000" dirty="0" err="1">
                <a:solidFill>
                  <a:schemeClr val="accent2"/>
                </a:solidFill>
              </a:rPr>
              <a:t>ch.</a:t>
            </a:r>
            <a:r>
              <a:rPr lang="en-US" sz="2000" i="1" dirty="0" err="1">
                <a:solidFill>
                  <a:schemeClr val="accent2"/>
                </a:solidFill>
              </a:rPr>
              <a:t>G</a:t>
            </a:r>
            <a:r>
              <a:rPr lang="en-US" sz="1800" baseline="-25000" dirty="0" err="1">
                <a:solidFill>
                  <a:schemeClr val="accent2"/>
                </a:solidFill>
              </a:rPr>
              <a:t>left</a:t>
            </a:r>
            <a:r>
              <a:rPr lang="en-US" sz="1800" baseline="-25000" dirty="0">
                <a:solidFill>
                  <a:schemeClr val="accent2"/>
                </a:solidFill>
              </a:rPr>
              <a:t> </a:t>
            </a:r>
            <a:r>
              <a:rPr lang="en-US" sz="1800" baseline="-25000" dirty="0" err="1">
                <a:solidFill>
                  <a:schemeClr val="accent2"/>
                </a:solidFill>
              </a:rPr>
              <a:t>ch</a:t>
            </a:r>
            <a:r>
              <a:rPr lang="en-US" sz="1800" baseline="-25000" dirty="0">
                <a:solidFill>
                  <a:schemeClr val="accent2"/>
                </a:solidFill>
              </a:rPr>
              <a:t>.</a:t>
            </a:r>
            <a:r>
              <a:rPr lang="en-US" sz="2000" dirty="0">
                <a:solidFill>
                  <a:schemeClr val="accent2"/>
                </a:solidFill>
              </a:rPr>
              <a:t>−</a:t>
            </a:r>
            <a:r>
              <a:rPr lang="en-US" sz="2000" i="1" dirty="0" err="1">
                <a:solidFill>
                  <a:schemeClr val="accent2"/>
                </a:solidFill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</a:rPr>
              <a:t>left</a:t>
            </a:r>
            <a:r>
              <a:rPr lang="en-US" sz="1800" baseline="-25000" dirty="0">
                <a:solidFill>
                  <a:schemeClr val="accent2"/>
                </a:solidFill>
              </a:rPr>
              <a:t> </a:t>
            </a:r>
            <a:r>
              <a:rPr lang="en-US" sz="1800" baseline="-25000" dirty="0" err="1">
                <a:solidFill>
                  <a:schemeClr val="accent2"/>
                </a:solidFill>
              </a:rPr>
              <a:t>ch.</a:t>
            </a:r>
            <a:r>
              <a:rPr lang="en-US" sz="2000" i="1" dirty="0" err="1">
                <a:solidFill>
                  <a:schemeClr val="accent2"/>
                </a:solidFill>
              </a:rPr>
              <a:t>G</a:t>
            </a:r>
            <a:r>
              <a:rPr lang="en-US" sz="1800" baseline="-25000" dirty="0" err="1">
                <a:solidFill>
                  <a:schemeClr val="accent2"/>
                </a:solidFill>
              </a:rPr>
              <a:t>left</a:t>
            </a:r>
            <a:r>
              <a:rPr lang="en-US" sz="1800" baseline="-25000" dirty="0">
                <a:solidFill>
                  <a:schemeClr val="accent2"/>
                </a:solidFill>
              </a:rPr>
              <a:t> </a:t>
            </a:r>
            <a:r>
              <a:rPr lang="en-US" sz="1800" baseline="-25000" dirty="0" err="1">
                <a:solidFill>
                  <a:schemeClr val="accent2"/>
                </a:solidFill>
              </a:rPr>
              <a:t>ch.</a:t>
            </a:r>
            <a:r>
              <a:rPr lang="en-US" sz="1800" dirty="0">
                <a:solidFill>
                  <a:schemeClr val="accent2"/>
                </a:solidFill>
              </a:rPr>
              <a:t>  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31" name="Figura a mano libera 30"/>
          <p:cNvSpPr/>
          <p:nvPr/>
        </p:nvSpPr>
        <p:spPr bwMode="auto">
          <a:xfrm>
            <a:off x="2169766" y="4115380"/>
            <a:ext cx="576673" cy="295224"/>
          </a:xfrm>
          <a:custGeom>
            <a:avLst/>
            <a:gdLst>
              <a:gd name="connsiteX0" fmla="*/ 0 w 904672"/>
              <a:gd name="connsiteY0" fmla="*/ 282102 h 295224"/>
              <a:gd name="connsiteX1" fmla="*/ 700392 w 904672"/>
              <a:gd name="connsiteY1" fmla="*/ 262647 h 295224"/>
              <a:gd name="connsiteX2" fmla="*/ 904672 w 904672"/>
              <a:gd name="connsiteY2" fmla="*/ 0 h 29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672" h="295224">
                <a:moveTo>
                  <a:pt x="0" y="282102"/>
                </a:moveTo>
                <a:cubicBezTo>
                  <a:pt x="274806" y="295883"/>
                  <a:pt x="549613" y="309664"/>
                  <a:pt x="700392" y="262647"/>
                </a:cubicBezTo>
                <a:cubicBezTo>
                  <a:pt x="851171" y="215630"/>
                  <a:pt x="860898" y="87549"/>
                  <a:pt x="904672" y="0"/>
                </a:cubicBezTo>
              </a:path>
            </a:pathLst>
          </a:cu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779326" y="5850245"/>
            <a:ext cx="507671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latin typeface="+mn-lt"/>
              </a:rPr>
              <a:t>E.g.: </a:t>
            </a:r>
            <a:r>
              <a:rPr lang="en-US" sz="1800" dirty="0">
                <a:solidFill>
                  <a:schemeClr val="accent2"/>
                </a:solidFill>
                <a:latin typeface="+mn-lt"/>
              </a:rPr>
              <a:t>cross entropy </a:t>
            </a:r>
            <a:r>
              <a:rPr lang="en-US" sz="1800" dirty="0">
                <a:solidFill>
                  <a:schemeClr val="accent2"/>
                </a:solidFill>
              </a:rPr>
              <a:t>= −(</a:t>
            </a:r>
            <a:r>
              <a:rPr lang="en-US" sz="1800" i="1" dirty="0">
                <a:solidFill>
                  <a:schemeClr val="accent2"/>
                </a:solidFill>
              </a:rPr>
              <a:t>P </a:t>
            </a:r>
            <a:r>
              <a:rPr lang="en-US" sz="1800" dirty="0" err="1">
                <a:solidFill>
                  <a:schemeClr val="accent2"/>
                </a:solidFill>
              </a:rPr>
              <a:t>ln</a:t>
            </a:r>
            <a:r>
              <a:rPr lang="en-US" sz="1800" i="1" dirty="0" err="1">
                <a:solidFill>
                  <a:schemeClr val="accent2"/>
                </a:solidFill>
              </a:rPr>
              <a:t>P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2"/>
                </a:solidFill>
              </a:rPr>
              <a:t>+ (1−</a:t>
            </a:r>
            <a:r>
              <a:rPr lang="en-US" sz="1800" i="1" dirty="0">
                <a:solidFill>
                  <a:schemeClr val="accent2"/>
                </a:solidFill>
              </a:rPr>
              <a:t>P</a:t>
            </a:r>
            <a:r>
              <a:rPr lang="en-US" sz="1800" dirty="0">
                <a:solidFill>
                  <a:schemeClr val="accent2"/>
                </a:solidFill>
              </a:rPr>
              <a:t>) ln(1−</a:t>
            </a:r>
            <a:r>
              <a:rPr lang="en-US" sz="1800" i="1" dirty="0">
                <a:solidFill>
                  <a:schemeClr val="accent2"/>
                </a:solidFill>
              </a:rPr>
              <a:t>P</a:t>
            </a:r>
            <a:r>
              <a:rPr lang="en-US" sz="1800" dirty="0">
                <a:solidFill>
                  <a:schemeClr val="accent2"/>
                </a:solidFill>
              </a:rPr>
              <a:t>))</a:t>
            </a:r>
            <a:r>
              <a:rPr lang="en-US" sz="1800" dirty="0">
                <a:latin typeface="+mn-lt"/>
              </a:rPr>
              <a:t>, </a:t>
            </a:r>
            <a:r>
              <a:rPr lang="is-IS" sz="1800" dirty="0">
                <a:latin typeface="+mn-lt"/>
              </a:rPr>
              <a:t>…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279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trees to forests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Boosted Decision Trees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Combine a large number of decision trees (</a:t>
            </a:r>
            <a:r>
              <a:rPr lang="en-US" sz="1800" dirty="0">
                <a:solidFill>
                  <a:srgbClr val="3333CC"/>
                </a:solidFill>
              </a:rPr>
              <a:t>forest</a:t>
            </a:r>
            <a:r>
              <a:rPr lang="en-US" sz="1800" dirty="0"/>
              <a:t>) using different weights. Usually: </a:t>
            </a:r>
            <a:r>
              <a:rPr lang="en-US" sz="1800" dirty="0">
                <a:solidFill>
                  <a:schemeClr val="accent2"/>
                </a:solidFill>
              </a:rPr>
              <a:t>𝓞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(1000)</a:t>
            </a:r>
            <a:r>
              <a:rPr lang="en-US" sz="1800" dirty="0">
                <a:solidFill>
                  <a:schemeClr val="accent2"/>
                </a:solidFill>
              </a:rPr>
              <a:t> trees used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More performant and stable than a single optimized tree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Boosting</a:t>
            </a:r>
            <a:r>
              <a:rPr lang="en-US" sz="2000" dirty="0"/>
              <a:t> achieved by </a:t>
            </a:r>
            <a:r>
              <a:rPr lang="en-US" sz="2000" dirty="0">
                <a:solidFill>
                  <a:schemeClr val="accent2"/>
                </a:solidFill>
              </a:rPr>
              <a:t>iteratively</a:t>
            </a:r>
            <a:r>
              <a:rPr lang="en-US" sz="2000" dirty="0"/>
              <a:t> reweighting training sample according to classifier output in previous iteration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Reweight events</a:t>
            </a:r>
            <a:r>
              <a:rPr lang="en-US" sz="2000" dirty="0"/>
              <a:t> using previous iteration’s classifier result</a:t>
            </a:r>
            <a:endParaRPr lang="en-US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Build and optimize a new tree </a:t>
            </a:r>
            <a:r>
              <a:rPr lang="en-US" sz="2000" dirty="0"/>
              <a:t>with reweighted events 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000" dirty="0"/>
              <a:t>Give a </a:t>
            </a:r>
            <a:r>
              <a:rPr lang="en-US" sz="2000" dirty="0">
                <a:solidFill>
                  <a:schemeClr val="accent2"/>
                </a:solidFill>
              </a:rPr>
              <a:t>score</a:t>
            </a:r>
            <a:r>
              <a:rPr lang="en-US" sz="2000" dirty="0"/>
              <a:t> to each tree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final </a:t>
            </a:r>
            <a:r>
              <a:rPr lang="en-US" sz="2000" dirty="0">
                <a:solidFill>
                  <a:schemeClr val="accent2"/>
                </a:solidFill>
              </a:rPr>
              <a:t>BDT classifier </a:t>
            </a:r>
            <a:r>
              <a:rPr lang="en-US" sz="2000" dirty="0"/>
              <a:t>result is the weighted average over all trees, using the given scores as weights: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1600" dirty="0"/>
          </a:p>
          <a:p>
            <a:endParaRPr lang="it-IT" sz="3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37992" y="4834452"/>
            <a:ext cx="3236216" cy="10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63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boosting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3333CC"/>
                </a:solidFill>
              </a:rPr>
              <a:t>Misclassified events </a:t>
            </a:r>
            <a:r>
              <a:rPr lang="en-US" sz="2400" dirty="0"/>
              <a:t>are</a:t>
            </a:r>
            <a:r>
              <a:rPr lang="en-US" sz="2400" dirty="0">
                <a:solidFill>
                  <a:srgbClr val="3333CC"/>
                </a:solidFill>
              </a:rPr>
              <a:t> reweight </a:t>
            </a:r>
            <a:r>
              <a:rPr lang="en-US" sz="2400" dirty="0"/>
              <a:t>according to the fraction of classification errors of the previous tree: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Also use (log of) </a:t>
            </a:r>
            <a:r>
              <a:rPr lang="en-US" sz="2400" dirty="0">
                <a:solidFill>
                  <a:srgbClr val="3333CC"/>
                </a:solidFill>
              </a:rPr>
              <a:t>misclassification fraction </a:t>
            </a:r>
            <a:r>
              <a:rPr lang="en-US" sz="2400" dirty="0"/>
              <a:t>as score for each tree:</a:t>
            </a: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Next iteration will better perform on events poorly classified in the previous iteration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800000"/>
                </a:solidFill>
              </a:rPr>
              <a:t>Further variations and more algorithms available</a:t>
            </a:r>
            <a:endParaRPr lang="en-US" sz="4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15805" y="2034236"/>
            <a:ext cx="3349094" cy="83041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6502" y="4042150"/>
            <a:ext cx="4207701" cy="8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78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discriminants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17B681-8477-9747-80E0-B6267230F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  <p:pic>
        <p:nvPicPr>
          <p:cNvPr id="8" name="Immagine 7" descr="multivar_fisher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/>
          <a:stretch/>
        </p:blipFill>
        <p:spPr>
          <a:xfrm>
            <a:off x="75694" y="1169187"/>
            <a:ext cx="2253314" cy="2331015"/>
          </a:xfrm>
          <a:prstGeom prst="rect">
            <a:avLst/>
          </a:prstGeom>
        </p:spPr>
      </p:pic>
      <p:pic>
        <p:nvPicPr>
          <p:cNvPr id="9" name="Immagine 8" descr="multivar_likelihoo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2331179" y="1169187"/>
            <a:ext cx="2253314" cy="2331015"/>
          </a:xfrm>
          <a:prstGeom prst="rect">
            <a:avLst/>
          </a:prstGeom>
        </p:spPr>
      </p:pic>
      <p:pic>
        <p:nvPicPr>
          <p:cNvPr id="10" name="Immagine 9" descr="multivar_nn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4586664" y="1169187"/>
            <a:ext cx="2253314" cy="2331015"/>
          </a:xfrm>
          <a:prstGeom prst="rect">
            <a:avLst/>
          </a:prstGeom>
        </p:spPr>
      </p:pic>
      <p:pic>
        <p:nvPicPr>
          <p:cNvPr id="11" name="Immagine 10" descr="multivar_bdt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6842149" y="1169187"/>
            <a:ext cx="2253314" cy="2331015"/>
          </a:xfrm>
          <a:prstGeom prst="rect">
            <a:avLst/>
          </a:prstGeom>
        </p:spPr>
      </p:pic>
      <p:pic>
        <p:nvPicPr>
          <p:cNvPr id="12" name="Immagine 11" descr="multivar_plotFisher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75694" y="4049364"/>
            <a:ext cx="2253314" cy="2331015"/>
          </a:xfrm>
          <a:prstGeom prst="rect">
            <a:avLst/>
          </a:prstGeom>
        </p:spPr>
      </p:pic>
      <p:pic>
        <p:nvPicPr>
          <p:cNvPr id="13" name="Immagine 12" descr="multivar_plotLikelihood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2331179" y="4049364"/>
            <a:ext cx="2253314" cy="2331015"/>
          </a:xfrm>
          <a:prstGeom prst="rect">
            <a:avLst/>
          </a:prstGeom>
        </p:spPr>
      </p:pic>
      <p:pic>
        <p:nvPicPr>
          <p:cNvPr id="14" name="Immagine 13" descr="multivar_plotNN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4586664" y="4049364"/>
            <a:ext cx="2253314" cy="2331015"/>
          </a:xfrm>
          <a:prstGeom prst="rect">
            <a:avLst/>
          </a:prstGeom>
        </p:spPr>
      </p:pic>
      <p:pic>
        <p:nvPicPr>
          <p:cNvPr id="15" name="Immagine 14" descr="multivar_plotBDT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8"/>
          <a:stretch/>
        </p:blipFill>
        <p:spPr>
          <a:xfrm>
            <a:off x="6842149" y="4049364"/>
            <a:ext cx="2253314" cy="2331015"/>
          </a:xfrm>
          <a:prstGeom prst="rect">
            <a:avLst/>
          </a:prstGeom>
        </p:spPr>
      </p:pic>
      <p:sp>
        <p:nvSpPr>
          <p:cNvPr id="17" name="Freccia giù 16"/>
          <p:cNvSpPr/>
          <p:nvPr/>
        </p:nvSpPr>
        <p:spPr bwMode="auto">
          <a:xfrm>
            <a:off x="950045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Freccia giù 17"/>
          <p:cNvSpPr/>
          <p:nvPr/>
        </p:nvSpPr>
        <p:spPr bwMode="auto">
          <a:xfrm>
            <a:off x="3205530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Freccia giù 18"/>
          <p:cNvSpPr/>
          <p:nvPr/>
        </p:nvSpPr>
        <p:spPr bwMode="auto">
          <a:xfrm>
            <a:off x="5461015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Freccia giù 19"/>
          <p:cNvSpPr/>
          <p:nvPr/>
        </p:nvSpPr>
        <p:spPr bwMode="auto">
          <a:xfrm>
            <a:off x="7716500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892511" y="3426601"/>
            <a:ext cx="619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 &gt; 0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069248" y="3426601"/>
            <a:ext cx="77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 &gt; 0.1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5235416" y="3426601"/>
            <a:ext cx="955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NN &gt; 0.5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435748" y="3426601"/>
            <a:ext cx="1066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BDT &gt; 0.0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825485" y="1003663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Fisher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471829" y="1003663"/>
            <a:ext cx="1972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  <a:latin typeface="+mn-lt"/>
              </a:rPr>
              <a:t>Proj</a:t>
            </a:r>
            <a:r>
              <a:rPr lang="en-US" dirty="0">
                <a:solidFill>
                  <a:srgbClr val="00664D"/>
                </a:solidFill>
                <a:latin typeface="+mn-lt"/>
              </a:rPr>
              <a:t>. likelihood ratio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914865" y="1003663"/>
            <a:ext cx="15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Neural Network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7673142" y="1003663"/>
            <a:ext cx="591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BDT</a:t>
            </a:r>
          </a:p>
        </p:txBody>
      </p:sp>
      <p:cxnSp>
        <p:nvCxnSpPr>
          <p:cNvPr id="29" name="Connettore 2 28"/>
          <p:cNvCxnSpPr/>
          <p:nvPr/>
        </p:nvCxnSpPr>
        <p:spPr bwMode="auto">
          <a:xfrm>
            <a:off x="1082233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0" name="Connettore 2 29"/>
          <p:cNvCxnSpPr/>
          <p:nvPr/>
        </p:nvCxnSpPr>
        <p:spPr bwMode="auto">
          <a:xfrm>
            <a:off x="2849393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1" name="Connettore 2 30"/>
          <p:cNvCxnSpPr/>
          <p:nvPr/>
        </p:nvCxnSpPr>
        <p:spPr bwMode="auto">
          <a:xfrm>
            <a:off x="5801377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2" name="Connettore 2 31"/>
          <p:cNvCxnSpPr/>
          <p:nvPr/>
        </p:nvCxnSpPr>
        <p:spPr bwMode="auto">
          <a:xfrm>
            <a:off x="8366490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31548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Overtraining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Algorithms may learn too much from the training sample, exploiting features that are only due to </a:t>
            </a:r>
            <a:r>
              <a:rPr lang="en-US" sz="2000" dirty="0">
                <a:solidFill>
                  <a:srgbClr val="800000"/>
                </a:solidFill>
              </a:rPr>
              <a:t>random fluctuations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Check for overtraining </a:t>
            </a:r>
            <a:r>
              <a:rPr lang="en-US" sz="2000" dirty="0"/>
              <a:t>comparing the discriminator’s distributions for the </a:t>
            </a:r>
            <a:r>
              <a:rPr lang="en-US" sz="2000" dirty="0">
                <a:solidFill>
                  <a:srgbClr val="3333CC"/>
                </a:solidFill>
              </a:rPr>
              <a:t>training sample </a:t>
            </a:r>
            <a:r>
              <a:rPr lang="en-US" sz="2000" dirty="0"/>
              <a:t>and for an independent </a:t>
            </a:r>
            <a:r>
              <a:rPr lang="en-US" sz="2000" dirty="0">
                <a:solidFill>
                  <a:srgbClr val="3333CC"/>
                </a:solidFill>
              </a:rPr>
              <a:t>test sample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(consistent distributions = no overtraining)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  <p:grpSp>
        <p:nvGrpSpPr>
          <p:cNvPr id="84" name="Gruppo 83"/>
          <p:cNvGrpSpPr/>
          <p:nvPr/>
        </p:nvGrpSpPr>
        <p:grpSpPr>
          <a:xfrm>
            <a:off x="472027" y="2877214"/>
            <a:ext cx="4230030" cy="3462811"/>
            <a:chOff x="472027" y="2463801"/>
            <a:chExt cx="4230030" cy="3462811"/>
          </a:xfrm>
        </p:grpSpPr>
        <p:sp>
          <p:nvSpPr>
            <p:cNvPr id="7" name="Line 4"/>
            <p:cNvSpPr>
              <a:spLocks noChangeShapeType="1"/>
            </p:cNvSpPr>
            <p:nvPr/>
          </p:nvSpPr>
          <p:spPr bwMode="auto">
            <a:xfrm flipV="1">
              <a:off x="877888" y="2662766"/>
              <a:ext cx="0" cy="28800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865188" y="5542766"/>
              <a:ext cx="28800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3383880" y="5588058"/>
              <a:ext cx="3430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x</a:t>
              </a: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472027" y="2662766"/>
              <a:ext cx="353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y</a:t>
              </a:r>
            </a:p>
          </p:txBody>
        </p:sp>
        <p:sp>
          <p:nvSpPr>
            <p:cNvPr id="11" name="Ovale 10"/>
            <p:cNvSpPr/>
            <p:nvPr/>
          </p:nvSpPr>
          <p:spPr bwMode="auto">
            <a:xfrm>
              <a:off x="1184275" y="28469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" name="Ovale 11"/>
            <p:cNvSpPr/>
            <p:nvPr/>
          </p:nvSpPr>
          <p:spPr bwMode="auto">
            <a:xfrm>
              <a:off x="1336675" y="29993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" name="Ovale 12"/>
            <p:cNvSpPr/>
            <p:nvPr/>
          </p:nvSpPr>
          <p:spPr bwMode="auto">
            <a:xfrm>
              <a:off x="1480184" y="31517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" name="Ovale 13"/>
            <p:cNvSpPr/>
            <p:nvPr/>
          </p:nvSpPr>
          <p:spPr bwMode="auto">
            <a:xfrm>
              <a:off x="1545588" y="300132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Ovale 14"/>
            <p:cNvSpPr/>
            <p:nvPr/>
          </p:nvSpPr>
          <p:spPr bwMode="auto">
            <a:xfrm>
              <a:off x="1336675" y="325966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6" name="Ovale 15"/>
            <p:cNvSpPr/>
            <p:nvPr/>
          </p:nvSpPr>
          <p:spPr bwMode="auto">
            <a:xfrm>
              <a:off x="1711325" y="328845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Ovale 16"/>
            <p:cNvSpPr/>
            <p:nvPr/>
          </p:nvSpPr>
          <p:spPr bwMode="auto">
            <a:xfrm>
              <a:off x="1443356" y="3323378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" name="Ovale 17"/>
            <p:cNvSpPr/>
            <p:nvPr/>
          </p:nvSpPr>
          <p:spPr bwMode="auto">
            <a:xfrm>
              <a:off x="1568447" y="328252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Ovale 18"/>
            <p:cNvSpPr/>
            <p:nvPr/>
          </p:nvSpPr>
          <p:spPr bwMode="auto">
            <a:xfrm>
              <a:off x="1665606" y="34565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Ovale 19"/>
            <p:cNvSpPr/>
            <p:nvPr/>
          </p:nvSpPr>
          <p:spPr bwMode="auto">
            <a:xfrm>
              <a:off x="1900556" y="326559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Ovale 20"/>
            <p:cNvSpPr/>
            <p:nvPr/>
          </p:nvSpPr>
          <p:spPr bwMode="auto">
            <a:xfrm>
              <a:off x="1854837" y="362796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" name="Ovale 21"/>
            <p:cNvSpPr/>
            <p:nvPr/>
          </p:nvSpPr>
          <p:spPr bwMode="auto">
            <a:xfrm>
              <a:off x="1434465" y="367368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" name="Ovale 22"/>
            <p:cNvSpPr/>
            <p:nvPr/>
          </p:nvSpPr>
          <p:spPr bwMode="auto">
            <a:xfrm>
              <a:off x="1711325" y="367368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Ovale 23"/>
            <p:cNvSpPr/>
            <p:nvPr/>
          </p:nvSpPr>
          <p:spPr bwMode="auto">
            <a:xfrm>
              <a:off x="2076450" y="3605107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Ovale 24"/>
            <p:cNvSpPr/>
            <p:nvPr/>
          </p:nvSpPr>
          <p:spPr bwMode="auto">
            <a:xfrm>
              <a:off x="1809118" y="39613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Ovale 25"/>
            <p:cNvSpPr/>
            <p:nvPr/>
          </p:nvSpPr>
          <p:spPr bwMode="auto">
            <a:xfrm>
              <a:off x="1961518" y="41137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Ovale 26"/>
            <p:cNvSpPr/>
            <p:nvPr/>
          </p:nvSpPr>
          <p:spPr bwMode="auto">
            <a:xfrm>
              <a:off x="2113918" y="4266142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Ovale 27"/>
            <p:cNvSpPr/>
            <p:nvPr/>
          </p:nvSpPr>
          <p:spPr bwMode="auto">
            <a:xfrm>
              <a:off x="1506221" y="43118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e 28"/>
            <p:cNvSpPr/>
            <p:nvPr/>
          </p:nvSpPr>
          <p:spPr bwMode="auto">
            <a:xfrm>
              <a:off x="1591306" y="41366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Ovale 29"/>
            <p:cNvSpPr/>
            <p:nvPr/>
          </p:nvSpPr>
          <p:spPr bwMode="auto">
            <a:xfrm>
              <a:off x="2081536" y="391562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Ovale 30"/>
            <p:cNvSpPr/>
            <p:nvPr/>
          </p:nvSpPr>
          <p:spPr bwMode="auto">
            <a:xfrm>
              <a:off x="1665606" y="44642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Ovale 31"/>
            <p:cNvSpPr/>
            <p:nvPr/>
          </p:nvSpPr>
          <p:spPr bwMode="auto">
            <a:xfrm>
              <a:off x="1811021" y="46166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3" name="Ovale 32"/>
            <p:cNvSpPr/>
            <p:nvPr/>
          </p:nvSpPr>
          <p:spPr bwMode="auto">
            <a:xfrm>
              <a:off x="1434465" y="481478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4" name="Ovale 33"/>
            <p:cNvSpPr/>
            <p:nvPr/>
          </p:nvSpPr>
          <p:spPr bwMode="auto">
            <a:xfrm>
              <a:off x="1138556" y="401489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5" name="Ovale 34"/>
            <p:cNvSpPr/>
            <p:nvPr/>
          </p:nvSpPr>
          <p:spPr bwMode="auto">
            <a:xfrm>
              <a:off x="1809118" y="4860499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6" name="Ovale 35"/>
            <p:cNvSpPr/>
            <p:nvPr/>
          </p:nvSpPr>
          <p:spPr bwMode="auto">
            <a:xfrm>
              <a:off x="2313940" y="42890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Ovale 36"/>
            <p:cNvSpPr/>
            <p:nvPr/>
          </p:nvSpPr>
          <p:spPr bwMode="auto">
            <a:xfrm>
              <a:off x="1996445" y="44185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Ovale 37"/>
            <p:cNvSpPr/>
            <p:nvPr/>
          </p:nvSpPr>
          <p:spPr bwMode="auto">
            <a:xfrm>
              <a:off x="2159637" y="459655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9" name="Ovale 38"/>
            <p:cNvSpPr/>
            <p:nvPr/>
          </p:nvSpPr>
          <p:spPr bwMode="auto">
            <a:xfrm>
              <a:off x="2205358" y="48757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0" name="Ovale 39"/>
            <p:cNvSpPr/>
            <p:nvPr/>
          </p:nvSpPr>
          <p:spPr bwMode="auto">
            <a:xfrm>
              <a:off x="2357758" y="389276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1" name="Ovale 40"/>
            <p:cNvSpPr/>
            <p:nvPr/>
          </p:nvSpPr>
          <p:spPr bwMode="auto">
            <a:xfrm>
              <a:off x="2533017" y="371940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2" name="Ovale 41"/>
            <p:cNvSpPr/>
            <p:nvPr/>
          </p:nvSpPr>
          <p:spPr bwMode="auto">
            <a:xfrm>
              <a:off x="2578736" y="397869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3" name="Ovale 42"/>
            <p:cNvSpPr/>
            <p:nvPr/>
          </p:nvSpPr>
          <p:spPr bwMode="auto">
            <a:xfrm>
              <a:off x="2837817" y="402420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4" name="Ovale 43"/>
            <p:cNvSpPr/>
            <p:nvPr/>
          </p:nvSpPr>
          <p:spPr bwMode="auto">
            <a:xfrm>
              <a:off x="2860676" y="352086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5" name="Ovale 44"/>
            <p:cNvSpPr/>
            <p:nvPr/>
          </p:nvSpPr>
          <p:spPr bwMode="auto">
            <a:xfrm>
              <a:off x="2785115" y="388408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6" name="Ovale 45"/>
            <p:cNvSpPr/>
            <p:nvPr/>
          </p:nvSpPr>
          <p:spPr bwMode="auto">
            <a:xfrm>
              <a:off x="2484438" y="419015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7" name="Ovale 46"/>
            <p:cNvSpPr/>
            <p:nvPr/>
          </p:nvSpPr>
          <p:spPr bwMode="auto">
            <a:xfrm>
              <a:off x="2461578" y="44414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" name="Ovale 47"/>
            <p:cNvSpPr/>
            <p:nvPr/>
          </p:nvSpPr>
          <p:spPr bwMode="auto">
            <a:xfrm>
              <a:off x="2624455" y="42661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9" name="Ovale 48"/>
            <p:cNvSpPr/>
            <p:nvPr/>
          </p:nvSpPr>
          <p:spPr bwMode="auto">
            <a:xfrm>
              <a:off x="2647314" y="407013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0" name="Ovale 49"/>
            <p:cNvSpPr/>
            <p:nvPr/>
          </p:nvSpPr>
          <p:spPr bwMode="auto">
            <a:xfrm>
              <a:off x="2841627" y="418295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" name="Ovale 50"/>
            <p:cNvSpPr/>
            <p:nvPr/>
          </p:nvSpPr>
          <p:spPr bwMode="auto">
            <a:xfrm>
              <a:off x="2578736" y="449494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2" name="Ovale 51"/>
            <p:cNvSpPr/>
            <p:nvPr/>
          </p:nvSpPr>
          <p:spPr bwMode="auto">
            <a:xfrm>
              <a:off x="2739396" y="4243282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3" name="Ovale 52"/>
            <p:cNvSpPr/>
            <p:nvPr/>
          </p:nvSpPr>
          <p:spPr bwMode="auto">
            <a:xfrm>
              <a:off x="3091179" y="426656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4" name="Ovale 53"/>
            <p:cNvSpPr/>
            <p:nvPr/>
          </p:nvSpPr>
          <p:spPr bwMode="auto">
            <a:xfrm>
              <a:off x="2860676" y="450998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5" name="Ovale 54"/>
            <p:cNvSpPr/>
            <p:nvPr/>
          </p:nvSpPr>
          <p:spPr bwMode="auto">
            <a:xfrm>
              <a:off x="2625088" y="483002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Ovale 55"/>
            <p:cNvSpPr/>
            <p:nvPr/>
          </p:nvSpPr>
          <p:spPr bwMode="auto">
            <a:xfrm>
              <a:off x="2783213" y="475403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7" name="Ovale 56"/>
            <p:cNvSpPr/>
            <p:nvPr/>
          </p:nvSpPr>
          <p:spPr bwMode="auto">
            <a:xfrm>
              <a:off x="2975607" y="472630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8" name="Ovale 57"/>
            <p:cNvSpPr/>
            <p:nvPr/>
          </p:nvSpPr>
          <p:spPr bwMode="auto">
            <a:xfrm>
              <a:off x="2739396" y="505227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9" name="Ovale 58"/>
            <p:cNvSpPr/>
            <p:nvPr/>
          </p:nvSpPr>
          <p:spPr bwMode="auto">
            <a:xfrm>
              <a:off x="3068319" y="4883358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0" name="Ovale 59"/>
            <p:cNvSpPr/>
            <p:nvPr/>
          </p:nvSpPr>
          <p:spPr bwMode="auto">
            <a:xfrm>
              <a:off x="3289300" y="474916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1" name="Ovale 60"/>
            <p:cNvSpPr/>
            <p:nvPr/>
          </p:nvSpPr>
          <p:spPr bwMode="auto">
            <a:xfrm>
              <a:off x="3441700" y="490156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2" name="Ovale 61"/>
            <p:cNvSpPr/>
            <p:nvPr/>
          </p:nvSpPr>
          <p:spPr bwMode="auto">
            <a:xfrm>
              <a:off x="2271396" y="5229225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3" name="Ovale 62"/>
            <p:cNvSpPr/>
            <p:nvPr/>
          </p:nvSpPr>
          <p:spPr bwMode="auto">
            <a:xfrm>
              <a:off x="2965453" y="519874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4" name="Ovale 63"/>
            <p:cNvSpPr/>
            <p:nvPr/>
          </p:nvSpPr>
          <p:spPr bwMode="auto">
            <a:xfrm>
              <a:off x="2975607" y="395583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5" name="Ovale 64"/>
            <p:cNvSpPr/>
            <p:nvPr/>
          </p:nvSpPr>
          <p:spPr bwMode="auto">
            <a:xfrm>
              <a:off x="3318507" y="410294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6" name="Ovale 65"/>
            <p:cNvSpPr/>
            <p:nvPr/>
          </p:nvSpPr>
          <p:spPr bwMode="auto">
            <a:xfrm>
              <a:off x="2294255" y="3371848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7" name="Ovale 66"/>
            <p:cNvSpPr/>
            <p:nvPr/>
          </p:nvSpPr>
          <p:spPr bwMode="auto">
            <a:xfrm>
              <a:off x="2246314" y="297846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8" name="Ovale 67"/>
            <p:cNvSpPr/>
            <p:nvPr/>
          </p:nvSpPr>
          <p:spPr bwMode="auto">
            <a:xfrm>
              <a:off x="1614165" y="527494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9" name="Ovale 68"/>
            <p:cNvSpPr/>
            <p:nvPr/>
          </p:nvSpPr>
          <p:spPr bwMode="auto">
            <a:xfrm>
              <a:off x="1973585" y="5138419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0" name="Ovale 69"/>
            <p:cNvSpPr/>
            <p:nvPr/>
          </p:nvSpPr>
          <p:spPr bwMode="auto">
            <a:xfrm>
              <a:off x="3197860" y="3559388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1" name="Ovale 70"/>
            <p:cNvSpPr/>
            <p:nvPr/>
          </p:nvSpPr>
          <p:spPr bwMode="auto">
            <a:xfrm>
              <a:off x="3197860" y="388407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2" name="Ovale 71"/>
            <p:cNvSpPr/>
            <p:nvPr/>
          </p:nvSpPr>
          <p:spPr bwMode="auto">
            <a:xfrm>
              <a:off x="3318507" y="447208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3" name="Ovale 72"/>
            <p:cNvSpPr/>
            <p:nvPr/>
          </p:nvSpPr>
          <p:spPr bwMode="auto">
            <a:xfrm>
              <a:off x="3686300" y="383349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4" name="Ovale 73"/>
            <p:cNvSpPr/>
            <p:nvPr/>
          </p:nvSpPr>
          <p:spPr bwMode="auto">
            <a:xfrm>
              <a:off x="3775157" y="44414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5" name="Ovale 74"/>
            <p:cNvSpPr/>
            <p:nvPr/>
          </p:nvSpPr>
          <p:spPr bwMode="auto">
            <a:xfrm>
              <a:off x="2595878" y="3259666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6" name="Ovale 75"/>
            <p:cNvSpPr/>
            <p:nvPr/>
          </p:nvSpPr>
          <p:spPr bwMode="auto">
            <a:xfrm>
              <a:off x="3068319" y="320590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7" name="CasellaDiTesto 76"/>
            <p:cNvSpPr txBox="1"/>
            <p:nvPr/>
          </p:nvSpPr>
          <p:spPr>
            <a:xfrm>
              <a:off x="2546010" y="2723359"/>
              <a:ext cx="7207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n-lt"/>
                </a:rPr>
                <a:t>signal</a:t>
              </a:r>
            </a:p>
          </p:txBody>
        </p:sp>
        <p:sp>
          <p:nvSpPr>
            <p:cNvPr id="78" name="CasellaDiTesto 77"/>
            <p:cNvSpPr txBox="1"/>
            <p:nvPr/>
          </p:nvSpPr>
          <p:spPr>
            <a:xfrm>
              <a:off x="3445082" y="5097992"/>
              <a:ext cx="12569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n-lt"/>
                </a:rPr>
                <a:t>background</a:t>
              </a:r>
            </a:p>
          </p:txBody>
        </p:sp>
        <p:sp>
          <p:nvSpPr>
            <p:cNvPr id="83" name="Figura a mano libera 82"/>
            <p:cNvSpPr/>
            <p:nvPr/>
          </p:nvSpPr>
          <p:spPr>
            <a:xfrm>
              <a:off x="1987551" y="2463801"/>
              <a:ext cx="2597150" cy="2120253"/>
            </a:xfrm>
            <a:custGeom>
              <a:avLst/>
              <a:gdLst>
                <a:gd name="connsiteX0" fmla="*/ 91487 w 2402887"/>
                <a:gd name="connsiteY0" fmla="*/ 0 h 1963527"/>
                <a:gd name="connsiteX1" fmla="*/ 21637 w 2402887"/>
                <a:gd name="connsiteY1" fmla="*/ 679450 h 1963527"/>
                <a:gd name="connsiteX2" fmla="*/ 72437 w 2402887"/>
                <a:gd name="connsiteY2" fmla="*/ 1670050 h 1963527"/>
                <a:gd name="connsiteX3" fmla="*/ 751887 w 2402887"/>
                <a:gd name="connsiteY3" fmla="*/ 1905000 h 1963527"/>
                <a:gd name="connsiteX4" fmla="*/ 2066337 w 2402887"/>
                <a:gd name="connsiteY4" fmla="*/ 1898650 h 1963527"/>
                <a:gd name="connsiteX5" fmla="*/ 2402887 w 2402887"/>
                <a:gd name="connsiteY5" fmla="*/ 1187450 h 1963527"/>
                <a:gd name="connsiteX0" fmla="*/ 74063 w 2385463"/>
                <a:gd name="connsiteY0" fmla="*/ 0 h 1968019"/>
                <a:gd name="connsiteX1" fmla="*/ 4213 w 2385463"/>
                <a:gd name="connsiteY1" fmla="*/ 679450 h 1968019"/>
                <a:gd name="connsiteX2" fmla="*/ 194713 w 2385463"/>
                <a:gd name="connsiteY2" fmla="*/ 1581150 h 1968019"/>
                <a:gd name="connsiteX3" fmla="*/ 734463 w 2385463"/>
                <a:gd name="connsiteY3" fmla="*/ 1905000 h 1968019"/>
                <a:gd name="connsiteX4" fmla="*/ 2048913 w 2385463"/>
                <a:gd name="connsiteY4" fmla="*/ 1898650 h 1968019"/>
                <a:gd name="connsiteX5" fmla="*/ 2385463 w 2385463"/>
                <a:gd name="connsiteY5" fmla="*/ 1187450 h 1968019"/>
                <a:gd name="connsiteX0" fmla="*/ 98381 w 2409781"/>
                <a:gd name="connsiteY0" fmla="*/ 0 h 1968019"/>
                <a:gd name="connsiteX1" fmla="*/ 3131 w 2409781"/>
                <a:gd name="connsiteY1" fmla="*/ 876300 h 1968019"/>
                <a:gd name="connsiteX2" fmla="*/ 219031 w 2409781"/>
                <a:gd name="connsiteY2" fmla="*/ 1581150 h 1968019"/>
                <a:gd name="connsiteX3" fmla="*/ 758781 w 2409781"/>
                <a:gd name="connsiteY3" fmla="*/ 1905000 h 1968019"/>
                <a:gd name="connsiteX4" fmla="*/ 2073231 w 2409781"/>
                <a:gd name="connsiteY4" fmla="*/ 1898650 h 1968019"/>
                <a:gd name="connsiteX5" fmla="*/ 2409781 w 2409781"/>
                <a:gd name="connsiteY5" fmla="*/ 1187450 h 1968019"/>
                <a:gd name="connsiteX0" fmla="*/ 338936 w 2409036"/>
                <a:gd name="connsiteY0" fmla="*/ 0 h 2177569"/>
                <a:gd name="connsiteX1" fmla="*/ 2386 w 2409036"/>
                <a:gd name="connsiteY1" fmla="*/ 1085850 h 2177569"/>
                <a:gd name="connsiteX2" fmla="*/ 218286 w 2409036"/>
                <a:gd name="connsiteY2" fmla="*/ 1790700 h 2177569"/>
                <a:gd name="connsiteX3" fmla="*/ 758036 w 2409036"/>
                <a:gd name="connsiteY3" fmla="*/ 2114550 h 2177569"/>
                <a:gd name="connsiteX4" fmla="*/ 2072486 w 2409036"/>
                <a:gd name="connsiteY4" fmla="*/ 2108200 h 2177569"/>
                <a:gd name="connsiteX5" fmla="*/ 2409036 w 2409036"/>
                <a:gd name="connsiteY5" fmla="*/ 1397000 h 2177569"/>
                <a:gd name="connsiteX0" fmla="*/ 64569 w 2414069"/>
                <a:gd name="connsiteY0" fmla="*/ 0 h 2272819"/>
                <a:gd name="connsiteX1" fmla="*/ 7419 w 2414069"/>
                <a:gd name="connsiteY1" fmla="*/ 1181100 h 2272819"/>
                <a:gd name="connsiteX2" fmla="*/ 223319 w 2414069"/>
                <a:gd name="connsiteY2" fmla="*/ 1885950 h 2272819"/>
                <a:gd name="connsiteX3" fmla="*/ 763069 w 2414069"/>
                <a:gd name="connsiteY3" fmla="*/ 2209800 h 2272819"/>
                <a:gd name="connsiteX4" fmla="*/ 2077519 w 2414069"/>
                <a:gd name="connsiteY4" fmla="*/ 2203450 h 2272819"/>
                <a:gd name="connsiteX5" fmla="*/ 2414069 w 2414069"/>
                <a:gd name="connsiteY5" fmla="*/ 1492250 h 2272819"/>
                <a:gd name="connsiteX0" fmla="*/ 58649 w 2408149"/>
                <a:gd name="connsiteY0" fmla="*/ 0 h 2272819"/>
                <a:gd name="connsiteX1" fmla="*/ 1499 w 2408149"/>
                <a:gd name="connsiteY1" fmla="*/ 1181100 h 2272819"/>
                <a:gd name="connsiteX2" fmla="*/ 217399 w 2408149"/>
                <a:gd name="connsiteY2" fmla="*/ 1885950 h 2272819"/>
                <a:gd name="connsiteX3" fmla="*/ 757149 w 2408149"/>
                <a:gd name="connsiteY3" fmla="*/ 2209800 h 2272819"/>
                <a:gd name="connsiteX4" fmla="*/ 2071599 w 2408149"/>
                <a:gd name="connsiteY4" fmla="*/ 2203450 h 2272819"/>
                <a:gd name="connsiteX5" fmla="*/ 2408149 w 2408149"/>
                <a:gd name="connsiteY5" fmla="*/ 1492250 h 2272819"/>
                <a:gd name="connsiteX0" fmla="*/ 0 w 2349500"/>
                <a:gd name="connsiteY0" fmla="*/ 0 h 2272819"/>
                <a:gd name="connsiteX1" fmla="*/ 12700 w 2349500"/>
                <a:gd name="connsiteY1" fmla="*/ 1181100 h 2272819"/>
                <a:gd name="connsiteX2" fmla="*/ 158750 w 2349500"/>
                <a:gd name="connsiteY2" fmla="*/ 1885950 h 2272819"/>
                <a:gd name="connsiteX3" fmla="*/ 698500 w 2349500"/>
                <a:gd name="connsiteY3" fmla="*/ 2209800 h 2272819"/>
                <a:gd name="connsiteX4" fmla="*/ 2012950 w 2349500"/>
                <a:gd name="connsiteY4" fmla="*/ 2203450 h 2272819"/>
                <a:gd name="connsiteX5" fmla="*/ 2349500 w 2349500"/>
                <a:gd name="connsiteY5" fmla="*/ 1492250 h 2272819"/>
                <a:gd name="connsiteX0" fmla="*/ 0 w 2349500"/>
                <a:gd name="connsiteY0" fmla="*/ 0 h 2272487"/>
                <a:gd name="connsiteX1" fmla="*/ 12700 w 2349500"/>
                <a:gd name="connsiteY1" fmla="*/ 1181100 h 2272487"/>
                <a:gd name="connsiteX2" fmla="*/ 76200 w 2349500"/>
                <a:gd name="connsiteY2" fmla="*/ 1892300 h 2272487"/>
                <a:gd name="connsiteX3" fmla="*/ 698500 w 2349500"/>
                <a:gd name="connsiteY3" fmla="*/ 2209800 h 2272487"/>
                <a:gd name="connsiteX4" fmla="*/ 2012950 w 2349500"/>
                <a:gd name="connsiteY4" fmla="*/ 2203450 h 2272487"/>
                <a:gd name="connsiteX5" fmla="*/ 2349500 w 2349500"/>
                <a:gd name="connsiteY5" fmla="*/ 1492250 h 2272487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597150"/>
                <a:gd name="connsiteY0" fmla="*/ 0 h 2209991"/>
                <a:gd name="connsiteX1" fmla="*/ 12700 w 2597150"/>
                <a:gd name="connsiteY1" fmla="*/ 1181100 h 2209991"/>
                <a:gd name="connsiteX2" fmla="*/ 76200 w 2597150"/>
                <a:gd name="connsiteY2" fmla="*/ 1892300 h 2209991"/>
                <a:gd name="connsiteX3" fmla="*/ 698500 w 2597150"/>
                <a:gd name="connsiteY3" fmla="*/ 2209800 h 2209991"/>
                <a:gd name="connsiteX4" fmla="*/ 1778000 w 2597150"/>
                <a:gd name="connsiteY4" fmla="*/ 1854200 h 2209991"/>
                <a:gd name="connsiteX5" fmla="*/ 2597150 w 2597150"/>
                <a:gd name="connsiteY5" fmla="*/ 1371600 h 2209991"/>
                <a:gd name="connsiteX0" fmla="*/ 0 w 2597150"/>
                <a:gd name="connsiteY0" fmla="*/ 0 h 2209991"/>
                <a:gd name="connsiteX1" fmla="*/ 12700 w 2597150"/>
                <a:gd name="connsiteY1" fmla="*/ 1181100 h 2209991"/>
                <a:gd name="connsiteX2" fmla="*/ 76200 w 2597150"/>
                <a:gd name="connsiteY2" fmla="*/ 1892300 h 2209991"/>
                <a:gd name="connsiteX3" fmla="*/ 698500 w 2597150"/>
                <a:gd name="connsiteY3" fmla="*/ 2209800 h 2209991"/>
                <a:gd name="connsiteX4" fmla="*/ 1778000 w 2597150"/>
                <a:gd name="connsiteY4" fmla="*/ 1854200 h 2209991"/>
                <a:gd name="connsiteX5" fmla="*/ 2597150 w 2597150"/>
                <a:gd name="connsiteY5" fmla="*/ 1371600 h 2209991"/>
                <a:gd name="connsiteX0" fmla="*/ 0 w 2597150"/>
                <a:gd name="connsiteY0" fmla="*/ 0 h 2210020"/>
                <a:gd name="connsiteX1" fmla="*/ 12700 w 2597150"/>
                <a:gd name="connsiteY1" fmla="*/ 1181100 h 2210020"/>
                <a:gd name="connsiteX2" fmla="*/ 168903 w 2597150"/>
                <a:gd name="connsiteY2" fmla="*/ 1827405 h 2210020"/>
                <a:gd name="connsiteX3" fmla="*/ 698500 w 2597150"/>
                <a:gd name="connsiteY3" fmla="*/ 2209800 h 2210020"/>
                <a:gd name="connsiteX4" fmla="*/ 1778000 w 2597150"/>
                <a:gd name="connsiteY4" fmla="*/ 1854200 h 2210020"/>
                <a:gd name="connsiteX5" fmla="*/ 2597150 w 2597150"/>
                <a:gd name="connsiteY5" fmla="*/ 1371600 h 2210020"/>
                <a:gd name="connsiteX0" fmla="*/ 0 w 2597150"/>
                <a:gd name="connsiteY0" fmla="*/ 0 h 2061617"/>
                <a:gd name="connsiteX1" fmla="*/ 12700 w 2597150"/>
                <a:gd name="connsiteY1" fmla="*/ 1181100 h 2061617"/>
                <a:gd name="connsiteX2" fmla="*/ 168903 w 2597150"/>
                <a:gd name="connsiteY2" fmla="*/ 1827405 h 2061617"/>
                <a:gd name="connsiteX3" fmla="*/ 763392 w 2597150"/>
                <a:gd name="connsiteY3" fmla="*/ 2061469 h 2061617"/>
                <a:gd name="connsiteX4" fmla="*/ 1778000 w 2597150"/>
                <a:gd name="connsiteY4" fmla="*/ 1854200 h 2061617"/>
                <a:gd name="connsiteX5" fmla="*/ 2597150 w 2597150"/>
                <a:gd name="connsiteY5" fmla="*/ 1371600 h 2061617"/>
                <a:gd name="connsiteX0" fmla="*/ 0 w 2597150"/>
                <a:gd name="connsiteY0" fmla="*/ 0 h 2117194"/>
                <a:gd name="connsiteX1" fmla="*/ 12700 w 2597150"/>
                <a:gd name="connsiteY1" fmla="*/ 1181100 h 2117194"/>
                <a:gd name="connsiteX2" fmla="*/ 168903 w 2597150"/>
                <a:gd name="connsiteY2" fmla="*/ 1827405 h 2117194"/>
                <a:gd name="connsiteX3" fmla="*/ 939528 w 2597150"/>
                <a:gd name="connsiteY3" fmla="*/ 2117093 h 2117194"/>
                <a:gd name="connsiteX4" fmla="*/ 1778000 w 2597150"/>
                <a:gd name="connsiteY4" fmla="*/ 1854200 h 2117194"/>
                <a:gd name="connsiteX5" fmla="*/ 2597150 w 2597150"/>
                <a:gd name="connsiteY5" fmla="*/ 1371600 h 2117194"/>
                <a:gd name="connsiteX0" fmla="*/ 0 w 2597150"/>
                <a:gd name="connsiteY0" fmla="*/ 0 h 2118394"/>
                <a:gd name="connsiteX1" fmla="*/ 12700 w 2597150"/>
                <a:gd name="connsiteY1" fmla="*/ 1181100 h 2118394"/>
                <a:gd name="connsiteX2" fmla="*/ 168903 w 2597150"/>
                <a:gd name="connsiteY2" fmla="*/ 1827405 h 2118394"/>
                <a:gd name="connsiteX3" fmla="*/ 939528 w 2597150"/>
                <a:gd name="connsiteY3" fmla="*/ 2117093 h 2118394"/>
                <a:gd name="connsiteX4" fmla="*/ 1815082 w 2597150"/>
                <a:gd name="connsiteY4" fmla="*/ 1909825 h 2118394"/>
                <a:gd name="connsiteX5" fmla="*/ 2597150 w 2597150"/>
                <a:gd name="connsiteY5" fmla="*/ 1371600 h 2118394"/>
                <a:gd name="connsiteX0" fmla="*/ 0 w 2597150"/>
                <a:gd name="connsiteY0" fmla="*/ 0 h 2120253"/>
                <a:gd name="connsiteX1" fmla="*/ 12700 w 2597150"/>
                <a:gd name="connsiteY1" fmla="*/ 1181100 h 2120253"/>
                <a:gd name="connsiteX2" fmla="*/ 224525 w 2597150"/>
                <a:gd name="connsiteY2" fmla="*/ 1771781 h 2120253"/>
                <a:gd name="connsiteX3" fmla="*/ 939528 w 2597150"/>
                <a:gd name="connsiteY3" fmla="*/ 2117093 h 2120253"/>
                <a:gd name="connsiteX4" fmla="*/ 1815082 w 2597150"/>
                <a:gd name="connsiteY4" fmla="*/ 1909825 h 2120253"/>
                <a:gd name="connsiteX5" fmla="*/ 2597150 w 2597150"/>
                <a:gd name="connsiteY5" fmla="*/ 1371600 h 21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7150" h="2120253">
                  <a:moveTo>
                    <a:pt x="0" y="0"/>
                  </a:moveTo>
                  <a:cubicBezTo>
                    <a:pt x="252412" y="352954"/>
                    <a:pt x="-24721" y="885803"/>
                    <a:pt x="12700" y="1181100"/>
                  </a:cubicBezTo>
                  <a:cubicBezTo>
                    <a:pt x="50121" y="1476397"/>
                    <a:pt x="70054" y="1615782"/>
                    <a:pt x="224525" y="1771781"/>
                  </a:cubicBezTo>
                  <a:cubicBezTo>
                    <a:pt x="378996" y="1927780"/>
                    <a:pt x="674435" y="2094086"/>
                    <a:pt x="939528" y="2117093"/>
                  </a:cubicBezTo>
                  <a:cubicBezTo>
                    <a:pt x="1204621" y="2140100"/>
                    <a:pt x="1538812" y="2034074"/>
                    <a:pt x="1815082" y="1909825"/>
                  </a:cubicBezTo>
                  <a:cubicBezTo>
                    <a:pt x="2091352" y="1785576"/>
                    <a:pt x="2243667" y="1463675"/>
                    <a:pt x="2597150" y="1371600"/>
                  </a:cubicBezTo>
                </a:path>
              </a:pathLst>
            </a:custGeom>
            <a:ln w="12700" cmpd="sng">
              <a:solidFill>
                <a:srgbClr val="00664D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85" name="Gruppo 84"/>
          <p:cNvGrpSpPr/>
          <p:nvPr/>
        </p:nvGrpSpPr>
        <p:grpSpPr>
          <a:xfrm>
            <a:off x="4423898" y="2877213"/>
            <a:ext cx="4230030" cy="3462812"/>
            <a:chOff x="472027" y="2463800"/>
            <a:chExt cx="4230030" cy="3462812"/>
          </a:xfrm>
        </p:grpSpPr>
        <p:sp>
          <p:nvSpPr>
            <p:cNvPr id="86" name="Line 4"/>
            <p:cNvSpPr>
              <a:spLocks noChangeShapeType="1"/>
            </p:cNvSpPr>
            <p:nvPr/>
          </p:nvSpPr>
          <p:spPr bwMode="auto">
            <a:xfrm flipV="1">
              <a:off x="877888" y="2662766"/>
              <a:ext cx="0" cy="28800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7" name="Line 6"/>
            <p:cNvSpPr>
              <a:spLocks noChangeShapeType="1"/>
            </p:cNvSpPr>
            <p:nvPr/>
          </p:nvSpPr>
          <p:spPr bwMode="auto">
            <a:xfrm>
              <a:off x="871538" y="5542766"/>
              <a:ext cx="28800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8" name="CasellaDiTesto 87"/>
            <p:cNvSpPr txBox="1"/>
            <p:nvPr/>
          </p:nvSpPr>
          <p:spPr>
            <a:xfrm>
              <a:off x="3383880" y="5588058"/>
              <a:ext cx="3430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x</a:t>
              </a:r>
            </a:p>
          </p:txBody>
        </p:sp>
        <p:sp>
          <p:nvSpPr>
            <p:cNvPr id="89" name="CasellaDiTesto 88"/>
            <p:cNvSpPr txBox="1"/>
            <p:nvPr/>
          </p:nvSpPr>
          <p:spPr>
            <a:xfrm>
              <a:off x="472027" y="2662766"/>
              <a:ext cx="353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y</a:t>
              </a:r>
            </a:p>
          </p:txBody>
        </p:sp>
        <p:sp>
          <p:nvSpPr>
            <p:cNvPr id="90" name="Ovale 89"/>
            <p:cNvSpPr/>
            <p:nvPr/>
          </p:nvSpPr>
          <p:spPr bwMode="auto">
            <a:xfrm>
              <a:off x="1184275" y="28469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1" name="Ovale 90"/>
            <p:cNvSpPr/>
            <p:nvPr/>
          </p:nvSpPr>
          <p:spPr bwMode="auto">
            <a:xfrm>
              <a:off x="1336675" y="29993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2" name="Ovale 91"/>
            <p:cNvSpPr/>
            <p:nvPr/>
          </p:nvSpPr>
          <p:spPr bwMode="auto">
            <a:xfrm>
              <a:off x="1480184" y="31517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3" name="Ovale 92"/>
            <p:cNvSpPr/>
            <p:nvPr/>
          </p:nvSpPr>
          <p:spPr bwMode="auto">
            <a:xfrm>
              <a:off x="1545588" y="300132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4" name="Ovale 93"/>
            <p:cNvSpPr/>
            <p:nvPr/>
          </p:nvSpPr>
          <p:spPr bwMode="auto">
            <a:xfrm>
              <a:off x="1336675" y="325966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5" name="Ovale 94"/>
            <p:cNvSpPr/>
            <p:nvPr/>
          </p:nvSpPr>
          <p:spPr bwMode="auto">
            <a:xfrm>
              <a:off x="1711325" y="328845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6" name="Ovale 95"/>
            <p:cNvSpPr/>
            <p:nvPr/>
          </p:nvSpPr>
          <p:spPr bwMode="auto">
            <a:xfrm>
              <a:off x="1443356" y="3323378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7" name="Ovale 96"/>
            <p:cNvSpPr/>
            <p:nvPr/>
          </p:nvSpPr>
          <p:spPr bwMode="auto">
            <a:xfrm>
              <a:off x="1568447" y="328252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8" name="Ovale 97"/>
            <p:cNvSpPr/>
            <p:nvPr/>
          </p:nvSpPr>
          <p:spPr bwMode="auto">
            <a:xfrm>
              <a:off x="1665606" y="345651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9" name="Ovale 98"/>
            <p:cNvSpPr/>
            <p:nvPr/>
          </p:nvSpPr>
          <p:spPr bwMode="auto">
            <a:xfrm>
              <a:off x="1900556" y="326559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0" name="Ovale 99"/>
            <p:cNvSpPr/>
            <p:nvPr/>
          </p:nvSpPr>
          <p:spPr bwMode="auto">
            <a:xfrm>
              <a:off x="1854837" y="362796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1" name="Ovale 100"/>
            <p:cNvSpPr/>
            <p:nvPr/>
          </p:nvSpPr>
          <p:spPr bwMode="auto">
            <a:xfrm>
              <a:off x="1434465" y="367368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2" name="Ovale 101"/>
            <p:cNvSpPr/>
            <p:nvPr/>
          </p:nvSpPr>
          <p:spPr bwMode="auto">
            <a:xfrm>
              <a:off x="1711325" y="367368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3" name="Ovale 102"/>
            <p:cNvSpPr/>
            <p:nvPr/>
          </p:nvSpPr>
          <p:spPr bwMode="auto">
            <a:xfrm>
              <a:off x="2076450" y="3605107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4" name="Ovale 103"/>
            <p:cNvSpPr/>
            <p:nvPr/>
          </p:nvSpPr>
          <p:spPr bwMode="auto">
            <a:xfrm>
              <a:off x="1809118" y="39613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5" name="Ovale 104"/>
            <p:cNvSpPr/>
            <p:nvPr/>
          </p:nvSpPr>
          <p:spPr bwMode="auto">
            <a:xfrm>
              <a:off x="1961518" y="41137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6" name="Ovale 105"/>
            <p:cNvSpPr/>
            <p:nvPr/>
          </p:nvSpPr>
          <p:spPr bwMode="auto">
            <a:xfrm>
              <a:off x="2113918" y="4266142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7" name="Ovale 106"/>
            <p:cNvSpPr/>
            <p:nvPr/>
          </p:nvSpPr>
          <p:spPr bwMode="auto">
            <a:xfrm>
              <a:off x="1506221" y="43118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8" name="Ovale 107"/>
            <p:cNvSpPr/>
            <p:nvPr/>
          </p:nvSpPr>
          <p:spPr bwMode="auto">
            <a:xfrm>
              <a:off x="1591306" y="41366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9" name="Ovale 108"/>
            <p:cNvSpPr/>
            <p:nvPr/>
          </p:nvSpPr>
          <p:spPr bwMode="auto">
            <a:xfrm>
              <a:off x="2081536" y="391562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0" name="Ovale 109"/>
            <p:cNvSpPr/>
            <p:nvPr/>
          </p:nvSpPr>
          <p:spPr bwMode="auto">
            <a:xfrm>
              <a:off x="1665606" y="44642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1" name="Ovale 110"/>
            <p:cNvSpPr/>
            <p:nvPr/>
          </p:nvSpPr>
          <p:spPr bwMode="auto">
            <a:xfrm>
              <a:off x="1811021" y="461666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2" name="Ovale 111"/>
            <p:cNvSpPr/>
            <p:nvPr/>
          </p:nvSpPr>
          <p:spPr bwMode="auto">
            <a:xfrm>
              <a:off x="1434465" y="481478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3" name="Ovale 112"/>
            <p:cNvSpPr/>
            <p:nvPr/>
          </p:nvSpPr>
          <p:spPr bwMode="auto">
            <a:xfrm>
              <a:off x="1138556" y="401489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4" name="Ovale 113"/>
            <p:cNvSpPr/>
            <p:nvPr/>
          </p:nvSpPr>
          <p:spPr bwMode="auto">
            <a:xfrm>
              <a:off x="1809118" y="4860499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5" name="Ovale 114"/>
            <p:cNvSpPr/>
            <p:nvPr/>
          </p:nvSpPr>
          <p:spPr bwMode="auto">
            <a:xfrm>
              <a:off x="2313940" y="42890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6" name="Ovale 115"/>
            <p:cNvSpPr/>
            <p:nvPr/>
          </p:nvSpPr>
          <p:spPr bwMode="auto">
            <a:xfrm>
              <a:off x="1996445" y="44185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7" name="Ovale 116"/>
            <p:cNvSpPr/>
            <p:nvPr/>
          </p:nvSpPr>
          <p:spPr bwMode="auto">
            <a:xfrm>
              <a:off x="2159637" y="459655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8" name="Ovale 117"/>
            <p:cNvSpPr/>
            <p:nvPr/>
          </p:nvSpPr>
          <p:spPr bwMode="auto">
            <a:xfrm>
              <a:off x="2205358" y="48757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9" name="Ovale 118"/>
            <p:cNvSpPr/>
            <p:nvPr/>
          </p:nvSpPr>
          <p:spPr bwMode="auto">
            <a:xfrm>
              <a:off x="2357758" y="389276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0" name="Ovale 119"/>
            <p:cNvSpPr/>
            <p:nvPr/>
          </p:nvSpPr>
          <p:spPr bwMode="auto">
            <a:xfrm>
              <a:off x="2533017" y="371940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1" name="Ovale 120"/>
            <p:cNvSpPr/>
            <p:nvPr/>
          </p:nvSpPr>
          <p:spPr bwMode="auto">
            <a:xfrm>
              <a:off x="2578736" y="397869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2" name="Ovale 121"/>
            <p:cNvSpPr/>
            <p:nvPr/>
          </p:nvSpPr>
          <p:spPr bwMode="auto">
            <a:xfrm>
              <a:off x="2837817" y="402420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3" name="Ovale 122"/>
            <p:cNvSpPr/>
            <p:nvPr/>
          </p:nvSpPr>
          <p:spPr bwMode="auto">
            <a:xfrm>
              <a:off x="2860676" y="352086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4" name="Ovale 123"/>
            <p:cNvSpPr/>
            <p:nvPr/>
          </p:nvSpPr>
          <p:spPr bwMode="auto">
            <a:xfrm>
              <a:off x="2785115" y="388408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5" name="Ovale 124"/>
            <p:cNvSpPr/>
            <p:nvPr/>
          </p:nvSpPr>
          <p:spPr bwMode="auto">
            <a:xfrm>
              <a:off x="2484438" y="419015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6" name="Ovale 125"/>
            <p:cNvSpPr/>
            <p:nvPr/>
          </p:nvSpPr>
          <p:spPr bwMode="auto">
            <a:xfrm>
              <a:off x="2461578" y="44414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7" name="Ovale 126"/>
            <p:cNvSpPr/>
            <p:nvPr/>
          </p:nvSpPr>
          <p:spPr bwMode="auto">
            <a:xfrm>
              <a:off x="2624455" y="4266142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8" name="Ovale 127"/>
            <p:cNvSpPr/>
            <p:nvPr/>
          </p:nvSpPr>
          <p:spPr bwMode="auto">
            <a:xfrm>
              <a:off x="2647314" y="4070135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9" name="Ovale 128"/>
            <p:cNvSpPr/>
            <p:nvPr/>
          </p:nvSpPr>
          <p:spPr bwMode="auto">
            <a:xfrm>
              <a:off x="2841627" y="418295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0" name="Ovale 129"/>
            <p:cNvSpPr/>
            <p:nvPr/>
          </p:nvSpPr>
          <p:spPr bwMode="auto">
            <a:xfrm>
              <a:off x="2578736" y="449494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1" name="Ovale 130"/>
            <p:cNvSpPr/>
            <p:nvPr/>
          </p:nvSpPr>
          <p:spPr bwMode="auto">
            <a:xfrm>
              <a:off x="2739396" y="4243282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2" name="Ovale 131"/>
            <p:cNvSpPr/>
            <p:nvPr/>
          </p:nvSpPr>
          <p:spPr bwMode="auto">
            <a:xfrm>
              <a:off x="3091179" y="426656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3" name="Ovale 132"/>
            <p:cNvSpPr/>
            <p:nvPr/>
          </p:nvSpPr>
          <p:spPr bwMode="auto">
            <a:xfrm>
              <a:off x="2860676" y="4509980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4" name="Ovale 133"/>
            <p:cNvSpPr/>
            <p:nvPr/>
          </p:nvSpPr>
          <p:spPr bwMode="auto">
            <a:xfrm>
              <a:off x="2625088" y="483002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5" name="Ovale 134"/>
            <p:cNvSpPr/>
            <p:nvPr/>
          </p:nvSpPr>
          <p:spPr bwMode="auto">
            <a:xfrm>
              <a:off x="2783213" y="475403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6" name="Ovale 135"/>
            <p:cNvSpPr/>
            <p:nvPr/>
          </p:nvSpPr>
          <p:spPr bwMode="auto">
            <a:xfrm>
              <a:off x="2975607" y="4726307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7" name="Ovale 136"/>
            <p:cNvSpPr/>
            <p:nvPr/>
          </p:nvSpPr>
          <p:spPr bwMode="auto">
            <a:xfrm>
              <a:off x="2739396" y="5052273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8" name="Ovale 137"/>
            <p:cNvSpPr/>
            <p:nvPr/>
          </p:nvSpPr>
          <p:spPr bwMode="auto">
            <a:xfrm>
              <a:off x="3068319" y="4883358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9" name="Ovale 138"/>
            <p:cNvSpPr/>
            <p:nvPr/>
          </p:nvSpPr>
          <p:spPr bwMode="auto">
            <a:xfrm>
              <a:off x="3289300" y="474916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0" name="Ovale 139"/>
            <p:cNvSpPr/>
            <p:nvPr/>
          </p:nvSpPr>
          <p:spPr bwMode="auto">
            <a:xfrm>
              <a:off x="3441700" y="4901566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1" name="Ovale 140"/>
            <p:cNvSpPr/>
            <p:nvPr/>
          </p:nvSpPr>
          <p:spPr bwMode="auto">
            <a:xfrm>
              <a:off x="2271396" y="5229225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2" name="Ovale 141"/>
            <p:cNvSpPr/>
            <p:nvPr/>
          </p:nvSpPr>
          <p:spPr bwMode="auto">
            <a:xfrm>
              <a:off x="2965453" y="519874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3" name="Ovale 142"/>
            <p:cNvSpPr/>
            <p:nvPr/>
          </p:nvSpPr>
          <p:spPr bwMode="auto">
            <a:xfrm>
              <a:off x="2975607" y="395583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4" name="Ovale 143"/>
            <p:cNvSpPr/>
            <p:nvPr/>
          </p:nvSpPr>
          <p:spPr bwMode="auto">
            <a:xfrm>
              <a:off x="3318507" y="410294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5" name="Ovale 144"/>
            <p:cNvSpPr/>
            <p:nvPr/>
          </p:nvSpPr>
          <p:spPr bwMode="auto">
            <a:xfrm>
              <a:off x="2294255" y="3371848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6" name="Ovale 145"/>
            <p:cNvSpPr/>
            <p:nvPr/>
          </p:nvSpPr>
          <p:spPr bwMode="auto">
            <a:xfrm>
              <a:off x="2246314" y="297846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7" name="Ovale 146"/>
            <p:cNvSpPr/>
            <p:nvPr/>
          </p:nvSpPr>
          <p:spPr bwMode="auto">
            <a:xfrm>
              <a:off x="1614165" y="5274944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8" name="Ovale 147"/>
            <p:cNvSpPr/>
            <p:nvPr/>
          </p:nvSpPr>
          <p:spPr bwMode="auto">
            <a:xfrm>
              <a:off x="1973585" y="5138419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9" name="Ovale 148"/>
            <p:cNvSpPr/>
            <p:nvPr/>
          </p:nvSpPr>
          <p:spPr bwMode="auto">
            <a:xfrm>
              <a:off x="3197860" y="3559388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0" name="Ovale 149"/>
            <p:cNvSpPr/>
            <p:nvPr/>
          </p:nvSpPr>
          <p:spPr bwMode="auto">
            <a:xfrm>
              <a:off x="3197860" y="388407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1" name="Ovale 150"/>
            <p:cNvSpPr/>
            <p:nvPr/>
          </p:nvSpPr>
          <p:spPr bwMode="auto">
            <a:xfrm>
              <a:off x="3318507" y="4472089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2" name="Ovale 151"/>
            <p:cNvSpPr/>
            <p:nvPr/>
          </p:nvSpPr>
          <p:spPr bwMode="auto">
            <a:xfrm>
              <a:off x="3686300" y="383349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3" name="Ovale 152"/>
            <p:cNvSpPr/>
            <p:nvPr/>
          </p:nvSpPr>
          <p:spPr bwMode="auto">
            <a:xfrm>
              <a:off x="3775157" y="4441401"/>
              <a:ext cx="45719" cy="45719"/>
            </a:xfrm>
            <a:prstGeom prst="ellipse">
              <a:avLst/>
            </a:prstGeom>
            <a:solidFill>
              <a:srgbClr val="3333CC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4" name="Ovale 153"/>
            <p:cNvSpPr/>
            <p:nvPr/>
          </p:nvSpPr>
          <p:spPr bwMode="auto">
            <a:xfrm>
              <a:off x="2595878" y="3259666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5" name="Ovale 154"/>
            <p:cNvSpPr/>
            <p:nvPr/>
          </p:nvSpPr>
          <p:spPr bwMode="auto">
            <a:xfrm>
              <a:off x="3068319" y="3205903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6" name="CasellaDiTesto 155"/>
            <p:cNvSpPr txBox="1"/>
            <p:nvPr/>
          </p:nvSpPr>
          <p:spPr>
            <a:xfrm>
              <a:off x="2546010" y="2723359"/>
              <a:ext cx="7207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n-lt"/>
                </a:rPr>
                <a:t>signal</a:t>
              </a:r>
            </a:p>
          </p:txBody>
        </p:sp>
        <p:sp>
          <p:nvSpPr>
            <p:cNvPr id="157" name="CasellaDiTesto 156"/>
            <p:cNvSpPr txBox="1"/>
            <p:nvPr/>
          </p:nvSpPr>
          <p:spPr>
            <a:xfrm>
              <a:off x="3445082" y="5097992"/>
              <a:ext cx="12569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n-lt"/>
                </a:rPr>
                <a:t>background</a:t>
              </a:r>
            </a:p>
          </p:txBody>
        </p:sp>
        <p:sp>
          <p:nvSpPr>
            <p:cNvPr id="158" name="Figura a mano libera 157"/>
            <p:cNvSpPr/>
            <p:nvPr/>
          </p:nvSpPr>
          <p:spPr>
            <a:xfrm>
              <a:off x="1987551" y="2463800"/>
              <a:ext cx="2597150" cy="2148293"/>
            </a:xfrm>
            <a:custGeom>
              <a:avLst/>
              <a:gdLst>
                <a:gd name="connsiteX0" fmla="*/ 91487 w 2402887"/>
                <a:gd name="connsiteY0" fmla="*/ 0 h 1963527"/>
                <a:gd name="connsiteX1" fmla="*/ 21637 w 2402887"/>
                <a:gd name="connsiteY1" fmla="*/ 679450 h 1963527"/>
                <a:gd name="connsiteX2" fmla="*/ 72437 w 2402887"/>
                <a:gd name="connsiteY2" fmla="*/ 1670050 h 1963527"/>
                <a:gd name="connsiteX3" fmla="*/ 751887 w 2402887"/>
                <a:gd name="connsiteY3" fmla="*/ 1905000 h 1963527"/>
                <a:gd name="connsiteX4" fmla="*/ 2066337 w 2402887"/>
                <a:gd name="connsiteY4" fmla="*/ 1898650 h 1963527"/>
                <a:gd name="connsiteX5" fmla="*/ 2402887 w 2402887"/>
                <a:gd name="connsiteY5" fmla="*/ 1187450 h 1963527"/>
                <a:gd name="connsiteX0" fmla="*/ 74063 w 2385463"/>
                <a:gd name="connsiteY0" fmla="*/ 0 h 1968019"/>
                <a:gd name="connsiteX1" fmla="*/ 4213 w 2385463"/>
                <a:gd name="connsiteY1" fmla="*/ 679450 h 1968019"/>
                <a:gd name="connsiteX2" fmla="*/ 194713 w 2385463"/>
                <a:gd name="connsiteY2" fmla="*/ 1581150 h 1968019"/>
                <a:gd name="connsiteX3" fmla="*/ 734463 w 2385463"/>
                <a:gd name="connsiteY3" fmla="*/ 1905000 h 1968019"/>
                <a:gd name="connsiteX4" fmla="*/ 2048913 w 2385463"/>
                <a:gd name="connsiteY4" fmla="*/ 1898650 h 1968019"/>
                <a:gd name="connsiteX5" fmla="*/ 2385463 w 2385463"/>
                <a:gd name="connsiteY5" fmla="*/ 1187450 h 1968019"/>
                <a:gd name="connsiteX0" fmla="*/ 98381 w 2409781"/>
                <a:gd name="connsiteY0" fmla="*/ 0 h 1968019"/>
                <a:gd name="connsiteX1" fmla="*/ 3131 w 2409781"/>
                <a:gd name="connsiteY1" fmla="*/ 876300 h 1968019"/>
                <a:gd name="connsiteX2" fmla="*/ 219031 w 2409781"/>
                <a:gd name="connsiteY2" fmla="*/ 1581150 h 1968019"/>
                <a:gd name="connsiteX3" fmla="*/ 758781 w 2409781"/>
                <a:gd name="connsiteY3" fmla="*/ 1905000 h 1968019"/>
                <a:gd name="connsiteX4" fmla="*/ 2073231 w 2409781"/>
                <a:gd name="connsiteY4" fmla="*/ 1898650 h 1968019"/>
                <a:gd name="connsiteX5" fmla="*/ 2409781 w 2409781"/>
                <a:gd name="connsiteY5" fmla="*/ 1187450 h 1968019"/>
                <a:gd name="connsiteX0" fmla="*/ 338936 w 2409036"/>
                <a:gd name="connsiteY0" fmla="*/ 0 h 2177569"/>
                <a:gd name="connsiteX1" fmla="*/ 2386 w 2409036"/>
                <a:gd name="connsiteY1" fmla="*/ 1085850 h 2177569"/>
                <a:gd name="connsiteX2" fmla="*/ 218286 w 2409036"/>
                <a:gd name="connsiteY2" fmla="*/ 1790700 h 2177569"/>
                <a:gd name="connsiteX3" fmla="*/ 758036 w 2409036"/>
                <a:gd name="connsiteY3" fmla="*/ 2114550 h 2177569"/>
                <a:gd name="connsiteX4" fmla="*/ 2072486 w 2409036"/>
                <a:gd name="connsiteY4" fmla="*/ 2108200 h 2177569"/>
                <a:gd name="connsiteX5" fmla="*/ 2409036 w 2409036"/>
                <a:gd name="connsiteY5" fmla="*/ 1397000 h 2177569"/>
                <a:gd name="connsiteX0" fmla="*/ 64569 w 2414069"/>
                <a:gd name="connsiteY0" fmla="*/ 0 h 2272819"/>
                <a:gd name="connsiteX1" fmla="*/ 7419 w 2414069"/>
                <a:gd name="connsiteY1" fmla="*/ 1181100 h 2272819"/>
                <a:gd name="connsiteX2" fmla="*/ 223319 w 2414069"/>
                <a:gd name="connsiteY2" fmla="*/ 1885950 h 2272819"/>
                <a:gd name="connsiteX3" fmla="*/ 763069 w 2414069"/>
                <a:gd name="connsiteY3" fmla="*/ 2209800 h 2272819"/>
                <a:gd name="connsiteX4" fmla="*/ 2077519 w 2414069"/>
                <a:gd name="connsiteY4" fmla="*/ 2203450 h 2272819"/>
                <a:gd name="connsiteX5" fmla="*/ 2414069 w 2414069"/>
                <a:gd name="connsiteY5" fmla="*/ 1492250 h 2272819"/>
                <a:gd name="connsiteX0" fmla="*/ 58649 w 2408149"/>
                <a:gd name="connsiteY0" fmla="*/ 0 h 2272819"/>
                <a:gd name="connsiteX1" fmla="*/ 1499 w 2408149"/>
                <a:gd name="connsiteY1" fmla="*/ 1181100 h 2272819"/>
                <a:gd name="connsiteX2" fmla="*/ 217399 w 2408149"/>
                <a:gd name="connsiteY2" fmla="*/ 1885950 h 2272819"/>
                <a:gd name="connsiteX3" fmla="*/ 757149 w 2408149"/>
                <a:gd name="connsiteY3" fmla="*/ 2209800 h 2272819"/>
                <a:gd name="connsiteX4" fmla="*/ 2071599 w 2408149"/>
                <a:gd name="connsiteY4" fmla="*/ 2203450 h 2272819"/>
                <a:gd name="connsiteX5" fmla="*/ 2408149 w 2408149"/>
                <a:gd name="connsiteY5" fmla="*/ 1492250 h 2272819"/>
                <a:gd name="connsiteX0" fmla="*/ 0 w 2349500"/>
                <a:gd name="connsiteY0" fmla="*/ 0 h 2272819"/>
                <a:gd name="connsiteX1" fmla="*/ 12700 w 2349500"/>
                <a:gd name="connsiteY1" fmla="*/ 1181100 h 2272819"/>
                <a:gd name="connsiteX2" fmla="*/ 158750 w 2349500"/>
                <a:gd name="connsiteY2" fmla="*/ 1885950 h 2272819"/>
                <a:gd name="connsiteX3" fmla="*/ 698500 w 2349500"/>
                <a:gd name="connsiteY3" fmla="*/ 2209800 h 2272819"/>
                <a:gd name="connsiteX4" fmla="*/ 2012950 w 2349500"/>
                <a:gd name="connsiteY4" fmla="*/ 2203450 h 2272819"/>
                <a:gd name="connsiteX5" fmla="*/ 2349500 w 2349500"/>
                <a:gd name="connsiteY5" fmla="*/ 1492250 h 2272819"/>
                <a:gd name="connsiteX0" fmla="*/ 0 w 2349500"/>
                <a:gd name="connsiteY0" fmla="*/ 0 h 2272487"/>
                <a:gd name="connsiteX1" fmla="*/ 12700 w 2349500"/>
                <a:gd name="connsiteY1" fmla="*/ 1181100 h 2272487"/>
                <a:gd name="connsiteX2" fmla="*/ 76200 w 2349500"/>
                <a:gd name="connsiteY2" fmla="*/ 1892300 h 2272487"/>
                <a:gd name="connsiteX3" fmla="*/ 698500 w 2349500"/>
                <a:gd name="connsiteY3" fmla="*/ 2209800 h 2272487"/>
                <a:gd name="connsiteX4" fmla="*/ 2012950 w 2349500"/>
                <a:gd name="connsiteY4" fmla="*/ 2203450 h 2272487"/>
                <a:gd name="connsiteX5" fmla="*/ 2349500 w 2349500"/>
                <a:gd name="connsiteY5" fmla="*/ 1492250 h 2272487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349500"/>
                <a:gd name="connsiteY0" fmla="*/ 0 h 2209991"/>
                <a:gd name="connsiteX1" fmla="*/ 12700 w 2349500"/>
                <a:gd name="connsiteY1" fmla="*/ 1181100 h 2209991"/>
                <a:gd name="connsiteX2" fmla="*/ 76200 w 2349500"/>
                <a:gd name="connsiteY2" fmla="*/ 1892300 h 2209991"/>
                <a:gd name="connsiteX3" fmla="*/ 698500 w 2349500"/>
                <a:gd name="connsiteY3" fmla="*/ 2209800 h 2209991"/>
                <a:gd name="connsiteX4" fmla="*/ 1778000 w 2349500"/>
                <a:gd name="connsiteY4" fmla="*/ 1854200 h 2209991"/>
                <a:gd name="connsiteX5" fmla="*/ 2349500 w 2349500"/>
                <a:gd name="connsiteY5" fmla="*/ 1492250 h 2209991"/>
                <a:gd name="connsiteX0" fmla="*/ 0 w 2597150"/>
                <a:gd name="connsiteY0" fmla="*/ 0 h 2209991"/>
                <a:gd name="connsiteX1" fmla="*/ 12700 w 2597150"/>
                <a:gd name="connsiteY1" fmla="*/ 1181100 h 2209991"/>
                <a:gd name="connsiteX2" fmla="*/ 76200 w 2597150"/>
                <a:gd name="connsiteY2" fmla="*/ 1892300 h 2209991"/>
                <a:gd name="connsiteX3" fmla="*/ 698500 w 2597150"/>
                <a:gd name="connsiteY3" fmla="*/ 2209800 h 2209991"/>
                <a:gd name="connsiteX4" fmla="*/ 1778000 w 2597150"/>
                <a:gd name="connsiteY4" fmla="*/ 1854200 h 2209991"/>
                <a:gd name="connsiteX5" fmla="*/ 2597150 w 2597150"/>
                <a:gd name="connsiteY5" fmla="*/ 1371600 h 2209991"/>
                <a:gd name="connsiteX0" fmla="*/ 0 w 2597150"/>
                <a:gd name="connsiteY0" fmla="*/ 0 h 2209991"/>
                <a:gd name="connsiteX1" fmla="*/ 12700 w 2597150"/>
                <a:gd name="connsiteY1" fmla="*/ 1181100 h 2209991"/>
                <a:gd name="connsiteX2" fmla="*/ 76200 w 2597150"/>
                <a:gd name="connsiteY2" fmla="*/ 1892300 h 2209991"/>
                <a:gd name="connsiteX3" fmla="*/ 698500 w 2597150"/>
                <a:gd name="connsiteY3" fmla="*/ 2209800 h 2209991"/>
                <a:gd name="connsiteX4" fmla="*/ 1778000 w 2597150"/>
                <a:gd name="connsiteY4" fmla="*/ 1854200 h 2209991"/>
                <a:gd name="connsiteX5" fmla="*/ 2597150 w 2597150"/>
                <a:gd name="connsiteY5" fmla="*/ 1371600 h 2209991"/>
                <a:gd name="connsiteX0" fmla="*/ 0 w 2597150"/>
                <a:gd name="connsiteY0" fmla="*/ 0 h 2217696"/>
                <a:gd name="connsiteX1" fmla="*/ 12700 w 2597150"/>
                <a:gd name="connsiteY1" fmla="*/ 1181100 h 2217696"/>
                <a:gd name="connsiteX2" fmla="*/ 76200 w 2597150"/>
                <a:gd name="connsiteY2" fmla="*/ 1892300 h 2217696"/>
                <a:gd name="connsiteX3" fmla="*/ 499478 w 2597150"/>
                <a:gd name="connsiteY3" fmla="*/ 1627055 h 2217696"/>
                <a:gd name="connsiteX4" fmla="*/ 698500 w 2597150"/>
                <a:gd name="connsiteY4" fmla="*/ 2209800 h 2217696"/>
                <a:gd name="connsiteX5" fmla="*/ 1778000 w 2597150"/>
                <a:gd name="connsiteY5" fmla="*/ 1854200 h 2217696"/>
                <a:gd name="connsiteX6" fmla="*/ 2597150 w 2597150"/>
                <a:gd name="connsiteY6" fmla="*/ 1371600 h 2217696"/>
                <a:gd name="connsiteX0" fmla="*/ 0 w 2597150"/>
                <a:gd name="connsiteY0" fmla="*/ 0 h 2210463"/>
                <a:gd name="connsiteX1" fmla="*/ 12700 w 2597150"/>
                <a:gd name="connsiteY1" fmla="*/ 1181100 h 2210463"/>
                <a:gd name="connsiteX2" fmla="*/ 76200 w 2597150"/>
                <a:gd name="connsiteY2" fmla="*/ 1892300 h 2210463"/>
                <a:gd name="connsiteX3" fmla="*/ 499478 w 2597150"/>
                <a:gd name="connsiteY3" fmla="*/ 1627055 h 2210463"/>
                <a:gd name="connsiteX4" fmla="*/ 709028 w 2597150"/>
                <a:gd name="connsiteY4" fmla="*/ 1804854 h 2210463"/>
                <a:gd name="connsiteX5" fmla="*/ 698500 w 2597150"/>
                <a:gd name="connsiteY5" fmla="*/ 2209800 h 2210463"/>
                <a:gd name="connsiteX6" fmla="*/ 1778000 w 2597150"/>
                <a:gd name="connsiteY6" fmla="*/ 1854200 h 2210463"/>
                <a:gd name="connsiteX7" fmla="*/ 2597150 w 2597150"/>
                <a:gd name="connsiteY7" fmla="*/ 1371600 h 2210463"/>
                <a:gd name="connsiteX0" fmla="*/ 0 w 2597150"/>
                <a:gd name="connsiteY0" fmla="*/ 0 h 2140244"/>
                <a:gd name="connsiteX1" fmla="*/ 12700 w 2597150"/>
                <a:gd name="connsiteY1" fmla="*/ 1181100 h 2140244"/>
                <a:gd name="connsiteX2" fmla="*/ 76200 w 2597150"/>
                <a:gd name="connsiteY2" fmla="*/ 1892300 h 2140244"/>
                <a:gd name="connsiteX3" fmla="*/ 499478 w 2597150"/>
                <a:gd name="connsiteY3" fmla="*/ 1627055 h 2140244"/>
                <a:gd name="connsiteX4" fmla="*/ 709028 w 2597150"/>
                <a:gd name="connsiteY4" fmla="*/ 1804854 h 2140244"/>
                <a:gd name="connsiteX5" fmla="*/ 533400 w 2597150"/>
                <a:gd name="connsiteY5" fmla="*/ 2139950 h 2140244"/>
                <a:gd name="connsiteX6" fmla="*/ 1778000 w 2597150"/>
                <a:gd name="connsiteY6" fmla="*/ 1854200 h 2140244"/>
                <a:gd name="connsiteX7" fmla="*/ 2597150 w 2597150"/>
                <a:gd name="connsiteY7" fmla="*/ 1371600 h 2140244"/>
                <a:gd name="connsiteX0" fmla="*/ 0 w 2597150"/>
                <a:gd name="connsiteY0" fmla="*/ 0 h 2142115"/>
                <a:gd name="connsiteX1" fmla="*/ 12700 w 2597150"/>
                <a:gd name="connsiteY1" fmla="*/ 1181100 h 2142115"/>
                <a:gd name="connsiteX2" fmla="*/ 76200 w 2597150"/>
                <a:gd name="connsiteY2" fmla="*/ 1892300 h 2142115"/>
                <a:gd name="connsiteX3" fmla="*/ 499478 w 2597150"/>
                <a:gd name="connsiteY3" fmla="*/ 1627055 h 2142115"/>
                <a:gd name="connsiteX4" fmla="*/ 709028 w 2597150"/>
                <a:gd name="connsiteY4" fmla="*/ 1804854 h 2142115"/>
                <a:gd name="connsiteX5" fmla="*/ 533400 w 2597150"/>
                <a:gd name="connsiteY5" fmla="*/ 2139950 h 2142115"/>
                <a:gd name="connsiteX6" fmla="*/ 950328 w 2597150"/>
                <a:gd name="connsiteY6" fmla="*/ 1944555 h 2142115"/>
                <a:gd name="connsiteX7" fmla="*/ 1778000 w 2597150"/>
                <a:gd name="connsiteY7" fmla="*/ 1854200 h 2142115"/>
                <a:gd name="connsiteX8" fmla="*/ 2597150 w 2597150"/>
                <a:gd name="connsiteY8" fmla="*/ 1371600 h 2142115"/>
                <a:gd name="connsiteX0" fmla="*/ 0 w 2597150"/>
                <a:gd name="connsiteY0" fmla="*/ 0 h 2161993"/>
                <a:gd name="connsiteX1" fmla="*/ 12700 w 2597150"/>
                <a:gd name="connsiteY1" fmla="*/ 1181100 h 2161993"/>
                <a:gd name="connsiteX2" fmla="*/ 76200 w 2597150"/>
                <a:gd name="connsiteY2" fmla="*/ 1892300 h 2161993"/>
                <a:gd name="connsiteX3" fmla="*/ 499478 w 2597150"/>
                <a:gd name="connsiteY3" fmla="*/ 1627055 h 2161993"/>
                <a:gd name="connsiteX4" fmla="*/ 709028 w 2597150"/>
                <a:gd name="connsiteY4" fmla="*/ 1804854 h 2161993"/>
                <a:gd name="connsiteX5" fmla="*/ 533400 w 2597150"/>
                <a:gd name="connsiteY5" fmla="*/ 2139950 h 2161993"/>
                <a:gd name="connsiteX6" fmla="*/ 721728 w 2597150"/>
                <a:gd name="connsiteY6" fmla="*/ 2109655 h 2161993"/>
                <a:gd name="connsiteX7" fmla="*/ 950328 w 2597150"/>
                <a:gd name="connsiteY7" fmla="*/ 1944555 h 2161993"/>
                <a:gd name="connsiteX8" fmla="*/ 1778000 w 2597150"/>
                <a:gd name="connsiteY8" fmla="*/ 1854200 h 2161993"/>
                <a:gd name="connsiteX9" fmla="*/ 2597150 w 2597150"/>
                <a:gd name="connsiteY9" fmla="*/ 1371600 h 2161993"/>
                <a:gd name="connsiteX0" fmla="*/ 0 w 2597150"/>
                <a:gd name="connsiteY0" fmla="*/ 0 h 2161993"/>
                <a:gd name="connsiteX1" fmla="*/ 12700 w 2597150"/>
                <a:gd name="connsiteY1" fmla="*/ 1181100 h 2161993"/>
                <a:gd name="connsiteX2" fmla="*/ 76200 w 2597150"/>
                <a:gd name="connsiteY2" fmla="*/ 1892300 h 2161993"/>
                <a:gd name="connsiteX3" fmla="*/ 499478 w 2597150"/>
                <a:gd name="connsiteY3" fmla="*/ 1627055 h 2161993"/>
                <a:gd name="connsiteX4" fmla="*/ 709028 w 2597150"/>
                <a:gd name="connsiteY4" fmla="*/ 1804854 h 2161993"/>
                <a:gd name="connsiteX5" fmla="*/ 533400 w 2597150"/>
                <a:gd name="connsiteY5" fmla="*/ 2139950 h 2161993"/>
                <a:gd name="connsiteX6" fmla="*/ 721728 w 2597150"/>
                <a:gd name="connsiteY6" fmla="*/ 2109655 h 2161993"/>
                <a:gd name="connsiteX7" fmla="*/ 950328 w 2597150"/>
                <a:gd name="connsiteY7" fmla="*/ 1944555 h 2161993"/>
                <a:gd name="connsiteX8" fmla="*/ 1032878 w 2597150"/>
                <a:gd name="connsiteY8" fmla="*/ 1747705 h 2161993"/>
                <a:gd name="connsiteX9" fmla="*/ 1778000 w 2597150"/>
                <a:gd name="connsiteY9" fmla="*/ 1854200 h 2161993"/>
                <a:gd name="connsiteX10" fmla="*/ 2597150 w 2597150"/>
                <a:gd name="connsiteY10" fmla="*/ 1371600 h 2161993"/>
                <a:gd name="connsiteX0" fmla="*/ 0 w 2597150"/>
                <a:gd name="connsiteY0" fmla="*/ 0 h 2170060"/>
                <a:gd name="connsiteX1" fmla="*/ 12700 w 2597150"/>
                <a:gd name="connsiteY1" fmla="*/ 1181100 h 2170060"/>
                <a:gd name="connsiteX2" fmla="*/ 76200 w 2597150"/>
                <a:gd name="connsiteY2" fmla="*/ 1892300 h 2170060"/>
                <a:gd name="connsiteX3" fmla="*/ 499478 w 2597150"/>
                <a:gd name="connsiteY3" fmla="*/ 1627055 h 2170060"/>
                <a:gd name="connsiteX4" fmla="*/ 709028 w 2597150"/>
                <a:gd name="connsiteY4" fmla="*/ 1804854 h 2170060"/>
                <a:gd name="connsiteX5" fmla="*/ 533400 w 2597150"/>
                <a:gd name="connsiteY5" fmla="*/ 2139950 h 2170060"/>
                <a:gd name="connsiteX6" fmla="*/ 721728 w 2597150"/>
                <a:gd name="connsiteY6" fmla="*/ 2109655 h 2170060"/>
                <a:gd name="connsiteX7" fmla="*/ 1032878 w 2597150"/>
                <a:gd name="connsiteY7" fmla="*/ 1747705 h 2170060"/>
                <a:gd name="connsiteX8" fmla="*/ 1778000 w 2597150"/>
                <a:gd name="connsiteY8" fmla="*/ 1854200 h 2170060"/>
                <a:gd name="connsiteX9" fmla="*/ 2597150 w 2597150"/>
                <a:gd name="connsiteY9" fmla="*/ 1371600 h 2170060"/>
                <a:gd name="connsiteX0" fmla="*/ 0 w 2597150"/>
                <a:gd name="connsiteY0" fmla="*/ 0 h 2170060"/>
                <a:gd name="connsiteX1" fmla="*/ 12700 w 2597150"/>
                <a:gd name="connsiteY1" fmla="*/ 1181100 h 2170060"/>
                <a:gd name="connsiteX2" fmla="*/ 76200 w 2597150"/>
                <a:gd name="connsiteY2" fmla="*/ 1892300 h 2170060"/>
                <a:gd name="connsiteX3" fmla="*/ 499478 w 2597150"/>
                <a:gd name="connsiteY3" fmla="*/ 1627055 h 2170060"/>
                <a:gd name="connsiteX4" fmla="*/ 709028 w 2597150"/>
                <a:gd name="connsiteY4" fmla="*/ 1804854 h 2170060"/>
                <a:gd name="connsiteX5" fmla="*/ 533400 w 2597150"/>
                <a:gd name="connsiteY5" fmla="*/ 2139950 h 2170060"/>
                <a:gd name="connsiteX6" fmla="*/ 721728 w 2597150"/>
                <a:gd name="connsiteY6" fmla="*/ 2109655 h 2170060"/>
                <a:gd name="connsiteX7" fmla="*/ 1032878 w 2597150"/>
                <a:gd name="connsiteY7" fmla="*/ 1747705 h 2170060"/>
                <a:gd name="connsiteX8" fmla="*/ 1371600 w 2597150"/>
                <a:gd name="connsiteY8" fmla="*/ 2120900 h 2170060"/>
                <a:gd name="connsiteX9" fmla="*/ 2597150 w 2597150"/>
                <a:gd name="connsiteY9" fmla="*/ 1371600 h 2170060"/>
                <a:gd name="connsiteX0" fmla="*/ 0 w 2597150"/>
                <a:gd name="connsiteY0" fmla="*/ 0 h 2170060"/>
                <a:gd name="connsiteX1" fmla="*/ 12700 w 2597150"/>
                <a:gd name="connsiteY1" fmla="*/ 1181100 h 2170060"/>
                <a:gd name="connsiteX2" fmla="*/ 76200 w 2597150"/>
                <a:gd name="connsiteY2" fmla="*/ 1892300 h 2170060"/>
                <a:gd name="connsiteX3" fmla="*/ 499478 w 2597150"/>
                <a:gd name="connsiteY3" fmla="*/ 1627055 h 2170060"/>
                <a:gd name="connsiteX4" fmla="*/ 709028 w 2597150"/>
                <a:gd name="connsiteY4" fmla="*/ 1804854 h 2170060"/>
                <a:gd name="connsiteX5" fmla="*/ 533400 w 2597150"/>
                <a:gd name="connsiteY5" fmla="*/ 2139950 h 2170060"/>
                <a:gd name="connsiteX6" fmla="*/ 721728 w 2597150"/>
                <a:gd name="connsiteY6" fmla="*/ 2109655 h 2170060"/>
                <a:gd name="connsiteX7" fmla="*/ 1032878 w 2597150"/>
                <a:gd name="connsiteY7" fmla="*/ 1747705 h 2170060"/>
                <a:gd name="connsiteX8" fmla="*/ 1371600 w 2597150"/>
                <a:gd name="connsiteY8" fmla="*/ 2120900 h 2170060"/>
                <a:gd name="connsiteX9" fmla="*/ 2597150 w 2597150"/>
                <a:gd name="connsiteY9" fmla="*/ 1371600 h 2170060"/>
                <a:gd name="connsiteX0" fmla="*/ 13512 w 2610662"/>
                <a:gd name="connsiteY0" fmla="*/ 0 h 2170060"/>
                <a:gd name="connsiteX1" fmla="*/ 26212 w 2610662"/>
                <a:gd name="connsiteY1" fmla="*/ 1181100 h 2170060"/>
                <a:gd name="connsiteX2" fmla="*/ 89712 w 2610662"/>
                <a:gd name="connsiteY2" fmla="*/ 1892300 h 2170060"/>
                <a:gd name="connsiteX3" fmla="*/ 512990 w 2610662"/>
                <a:gd name="connsiteY3" fmla="*/ 1627055 h 2170060"/>
                <a:gd name="connsiteX4" fmla="*/ 722540 w 2610662"/>
                <a:gd name="connsiteY4" fmla="*/ 1804854 h 2170060"/>
                <a:gd name="connsiteX5" fmla="*/ 546912 w 2610662"/>
                <a:gd name="connsiteY5" fmla="*/ 2139950 h 2170060"/>
                <a:gd name="connsiteX6" fmla="*/ 735240 w 2610662"/>
                <a:gd name="connsiteY6" fmla="*/ 2109655 h 2170060"/>
                <a:gd name="connsiteX7" fmla="*/ 1046390 w 2610662"/>
                <a:gd name="connsiteY7" fmla="*/ 1747705 h 2170060"/>
                <a:gd name="connsiteX8" fmla="*/ 1385112 w 2610662"/>
                <a:gd name="connsiteY8" fmla="*/ 2120900 h 2170060"/>
                <a:gd name="connsiteX9" fmla="*/ 2610662 w 2610662"/>
                <a:gd name="connsiteY9" fmla="*/ 1371600 h 2170060"/>
                <a:gd name="connsiteX0" fmla="*/ 0 w 2597150"/>
                <a:gd name="connsiteY0" fmla="*/ 0 h 2170060"/>
                <a:gd name="connsiteX1" fmla="*/ 25400 w 2597150"/>
                <a:gd name="connsiteY1" fmla="*/ 1339850 h 2170060"/>
                <a:gd name="connsiteX2" fmla="*/ 76200 w 2597150"/>
                <a:gd name="connsiteY2" fmla="*/ 1892300 h 2170060"/>
                <a:gd name="connsiteX3" fmla="*/ 499478 w 2597150"/>
                <a:gd name="connsiteY3" fmla="*/ 1627055 h 2170060"/>
                <a:gd name="connsiteX4" fmla="*/ 709028 w 2597150"/>
                <a:gd name="connsiteY4" fmla="*/ 1804854 h 2170060"/>
                <a:gd name="connsiteX5" fmla="*/ 533400 w 2597150"/>
                <a:gd name="connsiteY5" fmla="*/ 2139950 h 2170060"/>
                <a:gd name="connsiteX6" fmla="*/ 721728 w 2597150"/>
                <a:gd name="connsiteY6" fmla="*/ 2109655 h 2170060"/>
                <a:gd name="connsiteX7" fmla="*/ 1032878 w 2597150"/>
                <a:gd name="connsiteY7" fmla="*/ 1747705 h 2170060"/>
                <a:gd name="connsiteX8" fmla="*/ 1371600 w 2597150"/>
                <a:gd name="connsiteY8" fmla="*/ 2120900 h 2170060"/>
                <a:gd name="connsiteX9" fmla="*/ 2597150 w 2597150"/>
                <a:gd name="connsiteY9" fmla="*/ 1371600 h 2170060"/>
                <a:gd name="connsiteX0" fmla="*/ 0 w 2597150"/>
                <a:gd name="connsiteY0" fmla="*/ 0 h 2217492"/>
                <a:gd name="connsiteX1" fmla="*/ 25400 w 2597150"/>
                <a:gd name="connsiteY1" fmla="*/ 1339850 h 2217492"/>
                <a:gd name="connsiteX2" fmla="*/ 76200 w 2597150"/>
                <a:gd name="connsiteY2" fmla="*/ 1892300 h 2217492"/>
                <a:gd name="connsiteX3" fmla="*/ 499478 w 2597150"/>
                <a:gd name="connsiteY3" fmla="*/ 1627055 h 2217492"/>
                <a:gd name="connsiteX4" fmla="*/ 709028 w 2597150"/>
                <a:gd name="connsiteY4" fmla="*/ 1804854 h 2217492"/>
                <a:gd name="connsiteX5" fmla="*/ 533400 w 2597150"/>
                <a:gd name="connsiteY5" fmla="*/ 2139950 h 2217492"/>
                <a:gd name="connsiteX6" fmla="*/ 721728 w 2597150"/>
                <a:gd name="connsiteY6" fmla="*/ 2109655 h 2217492"/>
                <a:gd name="connsiteX7" fmla="*/ 1032878 w 2597150"/>
                <a:gd name="connsiteY7" fmla="*/ 1747705 h 2217492"/>
                <a:gd name="connsiteX8" fmla="*/ 1371600 w 2597150"/>
                <a:gd name="connsiteY8" fmla="*/ 2120900 h 2217492"/>
                <a:gd name="connsiteX9" fmla="*/ 2597150 w 2597150"/>
                <a:gd name="connsiteY9" fmla="*/ 1371600 h 2217492"/>
                <a:gd name="connsiteX0" fmla="*/ 0 w 2597150"/>
                <a:gd name="connsiteY0" fmla="*/ 0 h 2183884"/>
                <a:gd name="connsiteX1" fmla="*/ 25400 w 2597150"/>
                <a:gd name="connsiteY1" fmla="*/ 1339850 h 2183884"/>
                <a:gd name="connsiteX2" fmla="*/ 76200 w 2597150"/>
                <a:gd name="connsiteY2" fmla="*/ 1892300 h 2183884"/>
                <a:gd name="connsiteX3" fmla="*/ 499478 w 2597150"/>
                <a:gd name="connsiteY3" fmla="*/ 1627055 h 2183884"/>
                <a:gd name="connsiteX4" fmla="*/ 709028 w 2597150"/>
                <a:gd name="connsiteY4" fmla="*/ 1804854 h 2183884"/>
                <a:gd name="connsiteX5" fmla="*/ 533400 w 2597150"/>
                <a:gd name="connsiteY5" fmla="*/ 2139950 h 2183884"/>
                <a:gd name="connsiteX6" fmla="*/ 721728 w 2597150"/>
                <a:gd name="connsiteY6" fmla="*/ 2109655 h 2183884"/>
                <a:gd name="connsiteX7" fmla="*/ 1032878 w 2597150"/>
                <a:gd name="connsiteY7" fmla="*/ 1747705 h 2183884"/>
                <a:gd name="connsiteX8" fmla="*/ 1371600 w 2597150"/>
                <a:gd name="connsiteY8" fmla="*/ 2120900 h 2183884"/>
                <a:gd name="connsiteX9" fmla="*/ 2597150 w 2597150"/>
                <a:gd name="connsiteY9" fmla="*/ 1371600 h 2183884"/>
                <a:gd name="connsiteX0" fmla="*/ 0 w 2597150"/>
                <a:gd name="connsiteY0" fmla="*/ 0 h 2167331"/>
                <a:gd name="connsiteX1" fmla="*/ 25400 w 2597150"/>
                <a:gd name="connsiteY1" fmla="*/ 1339850 h 2167331"/>
                <a:gd name="connsiteX2" fmla="*/ 76200 w 2597150"/>
                <a:gd name="connsiteY2" fmla="*/ 1892300 h 2167331"/>
                <a:gd name="connsiteX3" fmla="*/ 499478 w 2597150"/>
                <a:gd name="connsiteY3" fmla="*/ 1627055 h 2167331"/>
                <a:gd name="connsiteX4" fmla="*/ 709028 w 2597150"/>
                <a:gd name="connsiteY4" fmla="*/ 1804854 h 2167331"/>
                <a:gd name="connsiteX5" fmla="*/ 533400 w 2597150"/>
                <a:gd name="connsiteY5" fmla="*/ 2139950 h 2167331"/>
                <a:gd name="connsiteX6" fmla="*/ 721728 w 2597150"/>
                <a:gd name="connsiteY6" fmla="*/ 2109655 h 2167331"/>
                <a:gd name="connsiteX7" fmla="*/ 1032878 w 2597150"/>
                <a:gd name="connsiteY7" fmla="*/ 1747705 h 2167331"/>
                <a:gd name="connsiteX8" fmla="*/ 1371600 w 2597150"/>
                <a:gd name="connsiteY8" fmla="*/ 2120900 h 2167331"/>
                <a:gd name="connsiteX9" fmla="*/ 2597150 w 2597150"/>
                <a:gd name="connsiteY9" fmla="*/ 1371600 h 2167331"/>
                <a:gd name="connsiteX0" fmla="*/ 0 w 2597150"/>
                <a:gd name="connsiteY0" fmla="*/ 0 h 2197849"/>
                <a:gd name="connsiteX1" fmla="*/ 25400 w 2597150"/>
                <a:gd name="connsiteY1" fmla="*/ 1339850 h 2197849"/>
                <a:gd name="connsiteX2" fmla="*/ 76200 w 2597150"/>
                <a:gd name="connsiteY2" fmla="*/ 1892300 h 2197849"/>
                <a:gd name="connsiteX3" fmla="*/ 499478 w 2597150"/>
                <a:gd name="connsiteY3" fmla="*/ 1627055 h 2197849"/>
                <a:gd name="connsiteX4" fmla="*/ 709028 w 2597150"/>
                <a:gd name="connsiteY4" fmla="*/ 1804854 h 2197849"/>
                <a:gd name="connsiteX5" fmla="*/ 533400 w 2597150"/>
                <a:gd name="connsiteY5" fmla="*/ 2139950 h 2197849"/>
                <a:gd name="connsiteX6" fmla="*/ 721728 w 2597150"/>
                <a:gd name="connsiteY6" fmla="*/ 2109655 h 2197849"/>
                <a:gd name="connsiteX7" fmla="*/ 1032878 w 2597150"/>
                <a:gd name="connsiteY7" fmla="*/ 1747705 h 2197849"/>
                <a:gd name="connsiteX8" fmla="*/ 1371600 w 2597150"/>
                <a:gd name="connsiteY8" fmla="*/ 2120900 h 2197849"/>
                <a:gd name="connsiteX9" fmla="*/ 2597150 w 2597150"/>
                <a:gd name="connsiteY9" fmla="*/ 1371600 h 2197849"/>
                <a:gd name="connsiteX0" fmla="*/ 0 w 2597150"/>
                <a:gd name="connsiteY0" fmla="*/ 0 h 2158991"/>
                <a:gd name="connsiteX1" fmla="*/ 25400 w 2597150"/>
                <a:gd name="connsiteY1" fmla="*/ 1339850 h 2158991"/>
                <a:gd name="connsiteX2" fmla="*/ 76200 w 2597150"/>
                <a:gd name="connsiteY2" fmla="*/ 1892300 h 2158991"/>
                <a:gd name="connsiteX3" fmla="*/ 499478 w 2597150"/>
                <a:gd name="connsiteY3" fmla="*/ 1627055 h 2158991"/>
                <a:gd name="connsiteX4" fmla="*/ 709028 w 2597150"/>
                <a:gd name="connsiteY4" fmla="*/ 1804854 h 2158991"/>
                <a:gd name="connsiteX5" fmla="*/ 533400 w 2597150"/>
                <a:gd name="connsiteY5" fmla="*/ 2139950 h 2158991"/>
                <a:gd name="connsiteX6" fmla="*/ 740778 w 2597150"/>
                <a:gd name="connsiteY6" fmla="*/ 2077905 h 2158991"/>
                <a:gd name="connsiteX7" fmla="*/ 1032878 w 2597150"/>
                <a:gd name="connsiteY7" fmla="*/ 1747705 h 2158991"/>
                <a:gd name="connsiteX8" fmla="*/ 1371600 w 2597150"/>
                <a:gd name="connsiteY8" fmla="*/ 2120900 h 2158991"/>
                <a:gd name="connsiteX9" fmla="*/ 2597150 w 2597150"/>
                <a:gd name="connsiteY9" fmla="*/ 1371600 h 2158991"/>
                <a:gd name="connsiteX0" fmla="*/ 0 w 2597150"/>
                <a:gd name="connsiteY0" fmla="*/ 0 h 2158991"/>
                <a:gd name="connsiteX1" fmla="*/ 25400 w 2597150"/>
                <a:gd name="connsiteY1" fmla="*/ 1339850 h 2158991"/>
                <a:gd name="connsiteX2" fmla="*/ 76200 w 2597150"/>
                <a:gd name="connsiteY2" fmla="*/ 1892300 h 2158991"/>
                <a:gd name="connsiteX3" fmla="*/ 499478 w 2597150"/>
                <a:gd name="connsiteY3" fmla="*/ 1627055 h 2158991"/>
                <a:gd name="connsiteX4" fmla="*/ 709028 w 2597150"/>
                <a:gd name="connsiteY4" fmla="*/ 1804854 h 2158991"/>
                <a:gd name="connsiteX5" fmla="*/ 533400 w 2597150"/>
                <a:gd name="connsiteY5" fmla="*/ 2139950 h 2158991"/>
                <a:gd name="connsiteX6" fmla="*/ 740778 w 2597150"/>
                <a:gd name="connsiteY6" fmla="*/ 2077905 h 2158991"/>
                <a:gd name="connsiteX7" fmla="*/ 1147178 w 2597150"/>
                <a:gd name="connsiteY7" fmla="*/ 1728655 h 2158991"/>
                <a:gd name="connsiteX8" fmla="*/ 1371600 w 2597150"/>
                <a:gd name="connsiteY8" fmla="*/ 2120900 h 2158991"/>
                <a:gd name="connsiteX9" fmla="*/ 2597150 w 2597150"/>
                <a:gd name="connsiteY9" fmla="*/ 1371600 h 2158991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86828 w 2597150"/>
                <a:gd name="connsiteY7" fmla="*/ 1665155 h 2156420"/>
                <a:gd name="connsiteX8" fmla="*/ 1147178 w 2597150"/>
                <a:gd name="connsiteY8" fmla="*/ 1728655 h 2156420"/>
                <a:gd name="connsiteX9" fmla="*/ 1371600 w 2597150"/>
                <a:gd name="connsiteY9" fmla="*/ 2120900 h 2156420"/>
                <a:gd name="connsiteX10" fmla="*/ 2597150 w 2597150"/>
                <a:gd name="connsiteY10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86828 w 2597150"/>
                <a:gd name="connsiteY8" fmla="*/ 16651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36028 w 2597150"/>
                <a:gd name="connsiteY8" fmla="*/ 16524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36028 w 2597150"/>
                <a:gd name="connsiteY8" fmla="*/ 16524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36028 w 2597150"/>
                <a:gd name="connsiteY8" fmla="*/ 16524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36028 w 2597150"/>
                <a:gd name="connsiteY8" fmla="*/ 16524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56420"/>
                <a:gd name="connsiteX1" fmla="*/ 25400 w 2597150"/>
                <a:gd name="connsiteY1" fmla="*/ 1339850 h 2156420"/>
                <a:gd name="connsiteX2" fmla="*/ 76200 w 2597150"/>
                <a:gd name="connsiteY2" fmla="*/ 1892300 h 2156420"/>
                <a:gd name="connsiteX3" fmla="*/ 499478 w 2597150"/>
                <a:gd name="connsiteY3" fmla="*/ 1627055 h 2156420"/>
                <a:gd name="connsiteX4" fmla="*/ 709028 w 2597150"/>
                <a:gd name="connsiteY4" fmla="*/ 1804854 h 2156420"/>
                <a:gd name="connsiteX5" fmla="*/ 533400 w 2597150"/>
                <a:gd name="connsiteY5" fmla="*/ 2139950 h 2156420"/>
                <a:gd name="connsiteX6" fmla="*/ 740778 w 2597150"/>
                <a:gd name="connsiteY6" fmla="*/ 2077905 h 2156420"/>
                <a:gd name="connsiteX7" fmla="*/ 874128 w 2597150"/>
                <a:gd name="connsiteY7" fmla="*/ 1830255 h 2156420"/>
                <a:gd name="connsiteX8" fmla="*/ 836028 w 2597150"/>
                <a:gd name="connsiteY8" fmla="*/ 1652455 h 2156420"/>
                <a:gd name="connsiteX9" fmla="*/ 1147178 w 2597150"/>
                <a:gd name="connsiteY9" fmla="*/ 1728655 h 2156420"/>
                <a:gd name="connsiteX10" fmla="*/ 1371600 w 2597150"/>
                <a:gd name="connsiteY10" fmla="*/ 2120900 h 2156420"/>
                <a:gd name="connsiteX11" fmla="*/ 2597150 w 2597150"/>
                <a:gd name="connsiteY11" fmla="*/ 1371600 h 2156420"/>
                <a:gd name="connsiteX0" fmla="*/ 0 w 2597150"/>
                <a:gd name="connsiteY0" fmla="*/ 0 h 2177037"/>
                <a:gd name="connsiteX1" fmla="*/ 25400 w 2597150"/>
                <a:gd name="connsiteY1" fmla="*/ 1339850 h 2177037"/>
                <a:gd name="connsiteX2" fmla="*/ 76200 w 2597150"/>
                <a:gd name="connsiteY2" fmla="*/ 1892300 h 2177037"/>
                <a:gd name="connsiteX3" fmla="*/ 499478 w 2597150"/>
                <a:gd name="connsiteY3" fmla="*/ 1627055 h 2177037"/>
                <a:gd name="connsiteX4" fmla="*/ 709028 w 2597150"/>
                <a:gd name="connsiteY4" fmla="*/ 1804854 h 2177037"/>
                <a:gd name="connsiteX5" fmla="*/ 533400 w 2597150"/>
                <a:gd name="connsiteY5" fmla="*/ 2139950 h 2177037"/>
                <a:gd name="connsiteX6" fmla="*/ 740778 w 2597150"/>
                <a:gd name="connsiteY6" fmla="*/ 2077905 h 2177037"/>
                <a:gd name="connsiteX7" fmla="*/ 874128 w 2597150"/>
                <a:gd name="connsiteY7" fmla="*/ 1830255 h 2177037"/>
                <a:gd name="connsiteX8" fmla="*/ 836028 w 2597150"/>
                <a:gd name="connsiteY8" fmla="*/ 1652455 h 2177037"/>
                <a:gd name="connsiteX9" fmla="*/ 1147178 w 2597150"/>
                <a:gd name="connsiteY9" fmla="*/ 1728655 h 2177037"/>
                <a:gd name="connsiteX10" fmla="*/ 1371600 w 2597150"/>
                <a:gd name="connsiteY10" fmla="*/ 2120900 h 2177037"/>
                <a:gd name="connsiteX11" fmla="*/ 2597150 w 2597150"/>
                <a:gd name="connsiteY11" fmla="*/ 1371600 h 2177037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76200 w 2597150"/>
                <a:gd name="connsiteY2" fmla="*/ 189230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36028 w 2597150"/>
                <a:gd name="connsiteY8" fmla="*/ 1652455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36028 w 2597150"/>
                <a:gd name="connsiteY8" fmla="*/ 1652455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36028 w 2597150"/>
                <a:gd name="connsiteY8" fmla="*/ 1652455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36028 w 2597150"/>
                <a:gd name="connsiteY8" fmla="*/ 1652455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36028 w 2597150"/>
                <a:gd name="connsiteY8" fmla="*/ 1652455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147178 w 2597150"/>
                <a:gd name="connsiteY9" fmla="*/ 17286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093203 w 2597150"/>
                <a:gd name="connsiteY9" fmla="*/ 173500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093203 w 2597150"/>
                <a:gd name="connsiteY9" fmla="*/ 173500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093203 w 2597150"/>
                <a:gd name="connsiteY9" fmla="*/ 173500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121778 w 2597150"/>
                <a:gd name="connsiteY9" fmla="*/ 16905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499478 w 2597150"/>
                <a:gd name="connsiteY3" fmla="*/ 1627055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121778 w 2597150"/>
                <a:gd name="connsiteY9" fmla="*/ 16905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  <a:gd name="connsiteX0" fmla="*/ 0 w 2597150"/>
                <a:gd name="connsiteY0" fmla="*/ 0 h 2148293"/>
                <a:gd name="connsiteX1" fmla="*/ 25400 w 2597150"/>
                <a:gd name="connsiteY1" fmla="*/ 1339850 h 2148293"/>
                <a:gd name="connsiteX2" fmla="*/ 127000 w 2597150"/>
                <a:gd name="connsiteY2" fmla="*/ 1911350 h 2148293"/>
                <a:gd name="connsiteX3" fmla="*/ 502653 w 2597150"/>
                <a:gd name="connsiteY3" fmla="*/ 1661980 h 2148293"/>
                <a:gd name="connsiteX4" fmla="*/ 709028 w 2597150"/>
                <a:gd name="connsiteY4" fmla="*/ 1804854 h 2148293"/>
                <a:gd name="connsiteX5" fmla="*/ 542925 w 2597150"/>
                <a:gd name="connsiteY5" fmla="*/ 2101850 h 2148293"/>
                <a:gd name="connsiteX6" fmla="*/ 740778 w 2597150"/>
                <a:gd name="connsiteY6" fmla="*/ 2077905 h 2148293"/>
                <a:gd name="connsiteX7" fmla="*/ 874128 w 2597150"/>
                <a:gd name="connsiteY7" fmla="*/ 1830255 h 2148293"/>
                <a:gd name="connsiteX8" fmla="*/ 816978 w 2597150"/>
                <a:gd name="connsiteY8" fmla="*/ 1681030 h 2148293"/>
                <a:gd name="connsiteX9" fmla="*/ 1121778 w 2597150"/>
                <a:gd name="connsiteY9" fmla="*/ 1690555 h 2148293"/>
                <a:gd name="connsiteX10" fmla="*/ 1371600 w 2597150"/>
                <a:gd name="connsiteY10" fmla="*/ 2120900 h 2148293"/>
                <a:gd name="connsiteX11" fmla="*/ 2597150 w 2597150"/>
                <a:gd name="connsiteY11" fmla="*/ 1371600 h 214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7150" h="2148293">
                  <a:moveTo>
                    <a:pt x="0" y="0"/>
                  </a:moveTo>
                  <a:cubicBezTo>
                    <a:pt x="252412" y="352954"/>
                    <a:pt x="4233" y="1021292"/>
                    <a:pt x="25400" y="1339850"/>
                  </a:cubicBezTo>
                  <a:cubicBezTo>
                    <a:pt x="46567" y="1658408"/>
                    <a:pt x="47458" y="1857662"/>
                    <a:pt x="127000" y="1911350"/>
                  </a:cubicBezTo>
                  <a:cubicBezTo>
                    <a:pt x="206542" y="1965038"/>
                    <a:pt x="423640" y="1665971"/>
                    <a:pt x="502653" y="1661980"/>
                  </a:cubicBezTo>
                  <a:cubicBezTo>
                    <a:pt x="581666" y="1657989"/>
                    <a:pt x="675858" y="1707730"/>
                    <a:pt x="709028" y="1804854"/>
                  </a:cubicBezTo>
                  <a:cubicBezTo>
                    <a:pt x="742198" y="1901978"/>
                    <a:pt x="537633" y="2008717"/>
                    <a:pt x="542925" y="2101850"/>
                  </a:cubicBezTo>
                  <a:cubicBezTo>
                    <a:pt x="548217" y="2194983"/>
                    <a:pt x="692457" y="2127404"/>
                    <a:pt x="740778" y="2077905"/>
                  </a:cubicBezTo>
                  <a:cubicBezTo>
                    <a:pt x="817674" y="2003006"/>
                    <a:pt x="861428" y="1896401"/>
                    <a:pt x="874128" y="1830255"/>
                  </a:cubicBezTo>
                  <a:cubicBezTo>
                    <a:pt x="886828" y="1764109"/>
                    <a:pt x="769353" y="1764638"/>
                    <a:pt x="816978" y="1681030"/>
                  </a:cubicBezTo>
                  <a:cubicBezTo>
                    <a:pt x="840433" y="1639853"/>
                    <a:pt x="1006369" y="1626295"/>
                    <a:pt x="1121778" y="1690555"/>
                  </a:cubicBezTo>
                  <a:cubicBezTo>
                    <a:pt x="1354526" y="1820150"/>
                    <a:pt x="1125705" y="2174059"/>
                    <a:pt x="1371600" y="2120900"/>
                  </a:cubicBezTo>
                  <a:cubicBezTo>
                    <a:pt x="1617495" y="2067741"/>
                    <a:pt x="2243667" y="1463675"/>
                    <a:pt x="2597150" y="1371600"/>
                  </a:cubicBezTo>
                </a:path>
              </a:pathLst>
            </a:custGeom>
            <a:ln w="12700" cmpd="sng">
              <a:solidFill>
                <a:srgbClr val="00664D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41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Strongly nonlinear example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31</a:t>
            </a:fld>
            <a:endParaRPr lang="it-IT"/>
          </a:p>
        </p:txBody>
      </p:sp>
      <p:pic>
        <p:nvPicPr>
          <p:cNvPr id="7" name="Immagine 6" descr="multivar_plot2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" t="8876" r="6431" b="5650"/>
          <a:stretch/>
        </p:blipFill>
        <p:spPr>
          <a:xfrm>
            <a:off x="1749327" y="1219558"/>
            <a:ext cx="5401364" cy="495401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361418" y="6005724"/>
            <a:ext cx="36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563020" y="1873427"/>
            <a:ext cx="372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chemeClr val="accent2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512546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 descr="multivar_plotBD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" r="6303"/>
          <a:stretch/>
        </p:blipFill>
        <p:spPr>
          <a:xfrm>
            <a:off x="6843600" y="4050000"/>
            <a:ext cx="2253600" cy="2332800"/>
          </a:xfrm>
          <a:prstGeom prst="rect">
            <a:avLst/>
          </a:prstGeom>
        </p:spPr>
      </p:pic>
      <p:pic>
        <p:nvPicPr>
          <p:cNvPr id="8" name="Immagine 7" descr="multivar_likelihoo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4587600" y="1170000"/>
            <a:ext cx="2253600" cy="2332800"/>
          </a:xfrm>
          <a:prstGeom prst="rect">
            <a:avLst/>
          </a:prstGeom>
        </p:spPr>
      </p:pic>
      <p:pic>
        <p:nvPicPr>
          <p:cNvPr id="30" name="Immagine 29" descr="multivar_plotNN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4587600" y="4050000"/>
            <a:ext cx="2253600" cy="2332800"/>
          </a:xfrm>
          <a:prstGeom prst="rect">
            <a:avLst/>
          </a:prstGeom>
        </p:spPr>
      </p:pic>
      <p:pic>
        <p:nvPicPr>
          <p:cNvPr id="25" name="Immagine 24" descr="multivar_plotLikelihood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2331600" y="4050000"/>
            <a:ext cx="2253600" cy="2332800"/>
          </a:xfrm>
          <a:prstGeom prst="rect">
            <a:avLst/>
          </a:prstGeom>
        </p:spPr>
      </p:pic>
      <p:pic>
        <p:nvPicPr>
          <p:cNvPr id="23" name="Immagine 22" descr="multivar_plotFisher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75600" y="4050000"/>
            <a:ext cx="2253600" cy="23328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32</a:t>
            </a:fld>
            <a:endParaRPr lang="it-IT"/>
          </a:p>
        </p:txBody>
      </p:sp>
      <p:pic>
        <p:nvPicPr>
          <p:cNvPr id="7" name="Immagine 6" descr="multivar_fisher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308"/>
          <a:stretch/>
        </p:blipFill>
        <p:spPr>
          <a:xfrm>
            <a:off x="75600" y="1170000"/>
            <a:ext cx="2253600" cy="2332800"/>
          </a:xfrm>
          <a:prstGeom prst="rect">
            <a:avLst/>
          </a:prstGeom>
        </p:spPr>
      </p:pic>
      <p:pic>
        <p:nvPicPr>
          <p:cNvPr id="9" name="Immagine 8" descr="multivar_nn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2331600" y="1170000"/>
            <a:ext cx="2253600" cy="2332800"/>
          </a:xfrm>
          <a:prstGeom prst="rect">
            <a:avLst/>
          </a:prstGeom>
        </p:spPr>
      </p:pic>
      <p:pic>
        <p:nvPicPr>
          <p:cNvPr id="10" name="Immagine 9" descr="multivar_bdt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>
          <a:xfrm>
            <a:off x="6843600" y="1170000"/>
            <a:ext cx="2253600" cy="2332800"/>
          </a:xfrm>
          <a:prstGeom prst="rect">
            <a:avLst/>
          </a:prstGeom>
        </p:spPr>
      </p:pic>
      <p:sp>
        <p:nvSpPr>
          <p:cNvPr id="11" name="Freccia giù 10"/>
          <p:cNvSpPr/>
          <p:nvPr/>
        </p:nvSpPr>
        <p:spPr bwMode="auto">
          <a:xfrm>
            <a:off x="950045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Freccia giù 11"/>
          <p:cNvSpPr/>
          <p:nvPr/>
        </p:nvSpPr>
        <p:spPr bwMode="auto">
          <a:xfrm>
            <a:off x="3205530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Freccia giù 12"/>
          <p:cNvSpPr/>
          <p:nvPr/>
        </p:nvSpPr>
        <p:spPr bwMode="auto">
          <a:xfrm>
            <a:off x="5461015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Freccia giù 13"/>
          <p:cNvSpPr/>
          <p:nvPr/>
        </p:nvSpPr>
        <p:spPr bwMode="auto">
          <a:xfrm>
            <a:off x="7716500" y="3783019"/>
            <a:ext cx="504613" cy="54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92511" y="3426601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 &gt; 0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069248" y="3426601"/>
            <a:ext cx="729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 &gt; 0.5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235416" y="3426601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NN &gt; 0.5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7435748" y="3426601"/>
            <a:ext cx="99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BDT &gt; 0.0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853538" y="1003663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664D"/>
                </a:solidFill>
                <a:latin typeface="+mn-lt"/>
              </a:rPr>
              <a:t>Fisher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513507" y="1003663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664D"/>
                </a:solidFill>
                <a:latin typeface="+mn-lt"/>
              </a:rPr>
              <a:t>Proj</a:t>
            </a:r>
            <a:r>
              <a:rPr lang="en-US" sz="1400" dirty="0">
                <a:solidFill>
                  <a:srgbClr val="00664D"/>
                </a:solidFill>
                <a:latin typeface="+mn-lt"/>
              </a:rPr>
              <a:t>. likelihood ratio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954139" y="1003663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664D"/>
                </a:solidFill>
                <a:latin typeface="+mn-lt"/>
              </a:rPr>
              <a:t>Neural Network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7673142" y="100366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664D"/>
                </a:solidFill>
                <a:latin typeface="+mn-lt"/>
              </a:rPr>
              <a:t>BDT</a:t>
            </a:r>
          </a:p>
        </p:txBody>
      </p:sp>
      <p:cxnSp>
        <p:nvCxnSpPr>
          <p:cNvPr id="26" name="Connettore 2 25"/>
          <p:cNvCxnSpPr/>
          <p:nvPr/>
        </p:nvCxnSpPr>
        <p:spPr bwMode="auto">
          <a:xfrm>
            <a:off x="1275663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7" name="Connettore 2 26"/>
          <p:cNvCxnSpPr/>
          <p:nvPr/>
        </p:nvCxnSpPr>
        <p:spPr bwMode="auto">
          <a:xfrm>
            <a:off x="3539013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8" name="Connettore 2 27"/>
          <p:cNvCxnSpPr/>
          <p:nvPr/>
        </p:nvCxnSpPr>
        <p:spPr bwMode="auto">
          <a:xfrm>
            <a:off x="5801377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9" name="Connettore 2 28"/>
          <p:cNvCxnSpPr/>
          <p:nvPr/>
        </p:nvCxnSpPr>
        <p:spPr bwMode="auto">
          <a:xfrm>
            <a:off x="8030090" y="2237453"/>
            <a:ext cx="0" cy="83471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820470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TMVA implementation under ROOT</a:t>
            </a:r>
          </a:p>
          <a:p>
            <a:r>
              <a:rPr lang="en-US" sz="2400" dirty="0"/>
              <a:t>GUI provided for standard set of plots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33</a:t>
            </a:fld>
            <a:endParaRPr lang="it-IT"/>
          </a:p>
        </p:txBody>
      </p:sp>
      <p:pic>
        <p:nvPicPr>
          <p:cNvPr id="7" name="Immagine 6" descr="multivar-ro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8909" y="1533457"/>
            <a:ext cx="3897453" cy="531215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813712" y="3150908"/>
            <a:ext cx="2171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ROC curve from the standard TMVA GUI available in ROOT</a:t>
            </a:r>
          </a:p>
        </p:txBody>
      </p:sp>
    </p:spTree>
    <p:extLst>
      <p:ext uri="{BB962C8B-B14F-4D97-AF65-F5344CB8AC3E}">
        <p14:creationId xmlns:p14="http://schemas.microsoft.com/office/powerpoint/2010/main" val="654557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Jerzy Neyman’s confidence intervals</a:t>
            </a:r>
          </a:p>
        </p:txBody>
      </p:sp>
      <p:sp>
        <p:nvSpPr>
          <p:cNvPr id="4813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241675" cy="49704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Scan an unknown parameter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dirty="0">
                <a:ea typeface="ＭＳ Ｐゴシック" charset="-128"/>
                <a:cs typeface="ＭＳ Ｐゴシック" charset="-128"/>
              </a:rPr>
              <a:t> </a:t>
            </a:r>
            <a:endParaRPr lang="en-US" sz="1800" dirty="0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Given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, compute the interval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[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that contain 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with a probability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C.L. =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  <a:sym typeface="Symbol" charset="2"/>
              </a:rPr>
              <a:t>Ordering rule needed!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Invert the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confidence belt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, and find the interval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[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</a:t>
            </a:r>
            <a:r>
              <a:rPr lang="en-US" sz="1800" dirty="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for a given experimental outcome of 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A fraction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 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of the experiments will produce 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such that the corresponding interval </a:t>
            </a:r>
            <a:b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[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</a:t>
            </a:r>
            <a:r>
              <a:rPr lang="en-US" sz="1800" dirty="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contains the true value of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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(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coverage probability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  <a:endParaRPr lang="en-US" sz="1800" dirty="0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Note that the random variables are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[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, not  </a:t>
            </a:r>
          </a:p>
        </p:txBody>
      </p:sp>
      <p:sp>
        <p:nvSpPr>
          <p:cNvPr id="4813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4813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 dirty="0"/>
              <a:t>Statistical </a:t>
            </a:r>
            <a:r>
              <a:rPr lang="it-IT" dirty="0" err="1"/>
              <a:t>Methods</a:t>
            </a:r>
            <a:r>
              <a:rPr lang="it-IT" dirty="0"/>
              <a:t> for Data Analysis </a:t>
            </a:r>
          </a:p>
        </p:txBody>
      </p:sp>
      <p:sp>
        <p:nvSpPr>
          <p:cNvPr id="4813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97E895F-8AD2-8B4B-8F94-3706BA7B6F6C}" type="slidenum">
              <a:rPr lang="it-IT" smtClean="0"/>
              <a:pPr/>
              <a:t>34</a:t>
            </a:fld>
            <a:endParaRPr lang="it-IT"/>
          </a:p>
        </p:txBody>
      </p:sp>
      <p:sp>
        <p:nvSpPr>
          <p:cNvPr id="48135" name="Rectangle 4"/>
          <p:cNvSpPr>
            <a:spLocks noChangeArrowheads="1"/>
          </p:cNvSpPr>
          <p:nvPr/>
        </p:nvSpPr>
        <p:spPr bwMode="auto">
          <a:xfrm>
            <a:off x="6443663" y="5373688"/>
            <a:ext cx="2441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5F5F5F"/>
                </a:solidFill>
              </a:rPr>
              <a:t>From PDG statistics review</a:t>
            </a:r>
          </a:p>
        </p:txBody>
      </p:sp>
      <p:pic>
        <p:nvPicPr>
          <p:cNvPr id="4813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1268413"/>
            <a:ext cx="48482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876800" y="5715000"/>
            <a:ext cx="3059113" cy="338138"/>
          </a:xfrm>
          <a:prstGeom prst="rect">
            <a:avLst/>
          </a:prstGeom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404040"/>
                </a:solidFill>
              </a:rPr>
              <a:t>RooStats::NeymanConstruction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Ordering rule</a:t>
            </a:r>
          </a:p>
        </p:txBody>
      </p:sp>
      <p:sp>
        <p:nvSpPr>
          <p:cNvPr id="4915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Different possible choices of the interval giving the same are </a:t>
            </a:r>
            <a:r>
              <a:rPr lang="en-US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</a:rPr>
              <a:t>-</a:t>
            </a:r>
            <a:r>
              <a:rPr lang="en-US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 are possible</a:t>
            </a: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For fixed </a:t>
            </a: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= </a:t>
            </a: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0</a:t>
            </a:r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 we can have different choices</a:t>
            </a:r>
          </a:p>
        </p:txBody>
      </p:sp>
      <p:sp>
        <p:nvSpPr>
          <p:cNvPr id="4915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4915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4915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027F17E9-2451-A84B-A2BB-C99D6083C4D9}" type="slidenum">
              <a:rPr lang="it-IT" smtClean="0"/>
              <a:pPr/>
              <a:t>35</a:t>
            </a:fld>
            <a:endParaRPr lang="it-IT"/>
          </a:p>
        </p:txBody>
      </p:sp>
      <p:sp>
        <p:nvSpPr>
          <p:cNvPr id="49157" name="Freeform 2"/>
          <p:cNvSpPr>
            <a:spLocks/>
          </p:cNvSpPr>
          <p:nvPr/>
        </p:nvSpPr>
        <p:spPr bwMode="auto">
          <a:xfrm>
            <a:off x="1906588" y="4076700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solidFill>
            <a:srgbClr val="CCFFCC"/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60" name="Line 5"/>
          <p:cNvSpPr>
            <a:spLocks noChangeShapeType="1"/>
          </p:cNvSpPr>
          <p:nvPr/>
        </p:nvSpPr>
        <p:spPr bwMode="auto">
          <a:xfrm flipV="1">
            <a:off x="1690688" y="3429000"/>
            <a:ext cx="1587" cy="2016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1" name="Text Box 6"/>
          <p:cNvSpPr txBox="1">
            <a:spLocks noChangeArrowheads="1"/>
          </p:cNvSpPr>
          <p:nvPr/>
        </p:nvSpPr>
        <p:spPr bwMode="auto">
          <a:xfrm>
            <a:off x="4046538" y="546576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49162" name="Text Box 7"/>
          <p:cNvSpPr txBox="1">
            <a:spLocks noChangeArrowheads="1"/>
          </p:cNvSpPr>
          <p:nvPr/>
        </p:nvSpPr>
        <p:spPr bwMode="auto">
          <a:xfrm>
            <a:off x="765175" y="3452813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</a:t>
            </a:r>
            <a:r>
              <a:rPr lang="en-US" sz="2400">
                <a:solidFill>
                  <a:schemeClr val="accent2"/>
                </a:solidFill>
              </a:rPr>
              <a:t>(</a:t>
            </a:r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2400">
                <a:solidFill>
                  <a:schemeClr val="accent2"/>
                </a:solidFill>
              </a:rPr>
              <a:t>|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400" baseline="-25000">
                <a:solidFill>
                  <a:schemeClr val="accent2"/>
                </a:solidFill>
                <a:sym typeface="Symbol" charset="2"/>
              </a:rPr>
              <a:t>0</a:t>
            </a:r>
            <a:r>
              <a:rPr lang="en-US" sz="2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49163" name="Rectangle 8"/>
          <p:cNvSpPr>
            <a:spLocks noChangeArrowheads="1"/>
          </p:cNvSpPr>
          <p:nvPr/>
        </p:nvSpPr>
        <p:spPr bwMode="auto">
          <a:xfrm>
            <a:off x="2843213" y="3860800"/>
            <a:ext cx="1439862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64" name="Line 9"/>
          <p:cNvSpPr>
            <a:spLocks noChangeShapeType="1"/>
          </p:cNvSpPr>
          <p:nvPr/>
        </p:nvSpPr>
        <p:spPr bwMode="auto">
          <a:xfrm>
            <a:off x="2843213" y="4148138"/>
            <a:ext cx="0" cy="12969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5" name="Freeform 10"/>
          <p:cNvSpPr>
            <a:spLocks/>
          </p:cNvSpPr>
          <p:nvPr/>
        </p:nvSpPr>
        <p:spPr bwMode="auto">
          <a:xfrm>
            <a:off x="1906588" y="4076700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noFill/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66" name="Line 11"/>
          <p:cNvSpPr>
            <a:spLocks noChangeShapeType="1"/>
          </p:cNvSpPr>
          <p:nvPr/>
        </p:nvSpPr>
        <p:spPr bwMode="auto">
          <a:xfrm>
            <a:off x="1690688" y="5445125"/>
            <a:ext cx="280828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7" name="Text Box 12"/>
          <p:cNvSpPr txBox="1">
            <a:spLocks noChangeArrowheads="1"/>
          </p:cNvSpPr>
          <p:nvPr/>
        </p:nvSpPr>
        <p:spPr bwMode="auto">
          <a:xfrm>
            <a:off x="2195513" y="4954588"/>
            <a:ext cx="69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</a:t>
            </a:r>
            <a:r>
              <a:rPr lang="en-US" sz="24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</a:t>
            </a:r>
          </a:p>
        </p:txBody>
      </p:sp>
      <p:sp>
        <p:nvSpPr>
          <p:cNvPr id="49168" name="Freeform 13"/>
          <p:cNvSpPr>
            <a:spLocks/>
          </p:cNvSpPr>
          <p:nvPr/>
        </p:nvSpPr>
        <p:spPr bwMode="auto">
          <a:xfrm>
            <a:off x="5146675" y="4030663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solidFill>
            <a:srgbClr val="CCFFCC"/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69" name="Text Box 14"/>
          <p:cNvSpPr txBox="1">
            <a:spLocks noChangeArrowheads="1"/>
          </p:cNvSpPr>
          <p:nvPr/>
        </p:nvSpPr>
        <p:spPr bwMode="auto">
          <a:xfrm>
            <a:off x="7286625" y="5419725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49170" name="Text Box 15"/>
          <p:cNvSpPr txBox="1">
            <a:spLocks noChangeArrowheads="1"/>
          </p:cNvSpPr>
          <p:nvPr/>
        </p:nvSpPr>
        <p:spPr bwMode="auto">
          <a:xfrm>
            <a:off x="4005263" y="3451225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</a:t>
            </a:r>
            <a:r>
              <a:rPr lang="en-US" sz="2400">
                <a:solidFill>
                  <a:schemeClr val="accent2"/>
                </a:solidFill>
              </a:rPr>
              <a:t>(</a:t>
            </a:r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2400">
                <a:solidFill>
                  <a:schemeClr val="accent2"/>
                </a:solidFill>
              </a:rPr>
              <a:t>|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400" baseline="-25000">
                <a:solidFill>
                  <a:schemeClr val="accent2"/>
                </a:solidFill>
                <a:sym typeface="Symbol" charset="2"/>
              </a:rPr>
              <a:t>0</a:t>
            </a:r>
            <a:r>
              <a:rPr lang="en-US" sz="2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49171" name="Rectangle 16"/>
          <p:cNvSpPr>
            <a:spLocks noChangeArrowheads="1"/>
          </p:cNvSpPr>
          <p:nvPr/>
        </p:nvSpPr>
        <p:spPr bwMode="auto">
          <a:xfrm>
            <a:off x="6370638" y="3814763"/>
            <a:ext cx="1439862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72" name="Line 17"/>
          <p:cNvSpPr>
            <a:spLocks noChangeShapeType="1"/>
          </p:cNvSpPr>
          <p:nvPr/>
        </p:nvSpPr>
        <p:spPr bwMode="auto">
          <a:xfrm>
            <a:off x="6370638" y="4678363"/>
            <a:ext cx="0" cy="7207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3" name="Rectangle 18"/>
          <p:cNvSpPr>
            <a:spLocks noChangeArrowheads="1"/>
          </p:cNvSpPr>
          <p:nvPr/>
        </p:nvSpPr>
        <p:spPr bwMode="auto">
          <a:xfrm>
            <a:off x="4930775" y="3814763"/>
            <a:ext cx="720725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74" name="Text Box 19"/>
          <p:cNvSpPr txBox="1">
            <a:spLocks noChangeArrowheads="1"/>
          </p:cNvSpPr>
          <p:nvPr/>
        </p:nvSpPr>
        <p:spPr bwMode="auto">
          <a:xfrm>
            <a:off x="5651500" y="4908550"/>
            <a:ext cx="69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</a:t>
            </a:r>
            <a:r>
              <a:rPr lang="en-US" sz="24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</a:t>
            </a:r>
          </a:p>
        </p:txBody>
      </p:sp>
      <p:sp>
        <p:nvSpPr>
          <p:cNvPr id="49175" name="Line 20"/>
          <p:cNvSpPr>
            <a:spLocks noChangeShapeType="1"/>
          </p:cNvSpPr>
          <p:nvPr/>
        </p:nvSpPr>
        <p:spPr bwMode="auto">
          <a:xfrm>
            <a:off x="5651500" y="4822825"/>
            <a:ext cx="0" cy="5762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6" name="Freeform 21"/>
          <p:cNvSpPr>
            <a:spLocks/>
          </p:cNvSpPr>
          <p:nvPr/>
        </p:nvSpPr>
        <p:spPr bwMode="auto">
          <a:xfrm>
            <a:off x="5146675" y="4030663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noFill/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77" name="Line 22"/>
          <p:cNvSpPr>
            <a:spLocks noChangeShapeType="1"/>
          </p:cNvSpPr>
          <p:nvPr/>
        </p:nvSpPr>
        <p:spPr bwMode="auto">
          <a:xfrm>
            <a:off x="4930775" y="5399088"/>
            <a:ext cx="28082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8" name="Line 23"/>
          <p:cNvSpPr>
            <a:spLocks noChangeShapeType="1"/>
          </p:cNvSpPr>
          <p:nvPr/>
        </p:nvSpPr>
        <p:spPr bwMode="auto">
          <a:xfrm flipV="1">
            <a:off x="4930775" y="3429000"/>
            <a:ext cx="1588" cy="19700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9" name="Text Box 24"/>
          <p:cNvSpPr txBox="1">
            <a:spLocks noChangeArrowheads="1"/>
          </p:cNvSpPr>
          <p:nvPr/>
        </p:nvSpPr>
        <p:spPr bwMode="auto">
          <a:xfrm>
            <a:off x="5003800" y="4533900"/>
            <a:ext cx="61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/2</a:t>
            </a:r>
          </a:p>
        </p:txBody>
      </p:sp>
      <p:sp>
        <p:nvSpPr>
          <p:cNvPr id="49180" name="Text Box 25"/>
          <p:cNvSpPr txBox="1">
            <a:spLocks noChangeArrowheads="1"/>
          </p:cNvSpPr>
          <p:nvPr/>
        </p:nvSpPr>
        <p:spPr bwMode="auto">
          <a:xfrm>
            <a:off x="6623050" y="4749800"/>
            <a:ext cx="61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/2</a:t>
            </a:r>
          </a:p>
        </p:txBody>
      </p:sp>
      <p:sp>
        <p:nvSpPr>
          <p:cNvPr id="49181" name="Text Box 26"/>
          <p:cNvSpPr txBox="1">
            <a:spLocks noChangeArrowheads="1"/>
          </p:cNvSpPr>
          <p:nvPr/>
        </p:nvSpPr>
        <p:spPr bwMode="auto">
          <a:xfrm>
            <a:off x="1609725" y="5538788"/>
            <a:ext cx="2019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Upper limit choice</a:t>
            </a:r>
          </a:p>
        </p:txBody>
      </p:sp>
      <p:sp>
        <p:nvSpPr>
          <p:cNvPr id="49182" name="Text Box 27"/>
          <p:cNvSpPr txBox="1">
            <a:spLocks noChangeArrowheads="1"/>
          </p:cNvSpPr>
          <p:nvPr/>
        </p:nvSpPr>
        <p:spPr bwMode="auto">
          <a:xfrm>
            <a:off x="4851400" y="553878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Central interval</a:t>
            </a:r>
          </a:p>
        </p:txBody>
      </p:sp>
      <p:sp>
        <p:nvSpPr>
          <p:cNvPr id="49183" name="Text Box 28"/>
          <p:cNvSpPr txBox="1">
            <a:spLocks noChangeArrowheads="1"/>
          </p:cNvSpPr>
          <p:nvPr/>
        </p:nvSpPr>
        <p:spPr bwMode="auto">
          <a:xfrm>
            <a:off x="3492500" y="4652963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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Feldman-Cousins ordering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Find the contour of the likelihood ratio that gives an area </a:t>
            </a:r>
            <a:r>
              <a:rPr lang="en-US" dirty="0"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R</a:t>
            </a:r>
            <a:r>
              <a:rPr lang="en-US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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= {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: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L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|θ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 /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L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|θ</a:t>
            </a:r>
            <a:r>
              <a:rPr lang="en-US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best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 &gt;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k</a:t>
            </a:r>
            <a:r>
              <a:rPr lang="en-US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}</a:t>
            </a:r>
          </a:p>
          <a:p>
            <a:endParaRPr lang="en-US" dirty="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5017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017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018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75C6E9B-5079-3041-B508-91123B7E358C}" type="slidenum">
              <a:rPr lang="it-IT" smtClean="0"/>
              <a:pPr/>
              <a:t>36</a:t>
            </a:fld>
            <a:endParaRPr lang="it-IT"/>
          </a:p>
        </p:txBody>
      </p:sp>
      <p:sp>
        <p:nvSpPr>
          <p:cNvPr id="50183" name="Freeform 4"/>
          <p:cNvSpPr>
            <a:spLocks/>
          </p:cNvSpPr>
          <p:nvPr/>
        </p:nvSpPr>
        <p:spPr bwMode="auto">
          <a:xfrm>
            <a:off x="3867150" y="4319588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solidFill>
            <a:srgbClr val="CCFFCC"/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Text Box 5"/>
          <p:cNvSpPr txBox="1">
            <a:spLocks noChangeArrowheads="1"/>
          </p:cNvSpPr>
          <p:nvPr/>
        </p:nvSpPr>
        <p:spPr bwMode="auto">
          <a:xfrm>
            <a:off x="5651500" y="5708650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0185" name="Text Box 6"/>
          <p:cNvSpPr txBox="1">
            <a:spLocks noChangeArrowheads="1"/>
          </p:cNvSpPr>
          <p:nvPr/>
        </p:nvSpPr>
        <p:spPr bwMode="auto">
          <a:xfrm>
            <a:off x="2787650" y="3455988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</a:t>
            </a:r>
            <a:r>
              <a:rPr lang="en-US" sz="2400">
                <a:solidFill>
                  <a:schemeClr val="accent2"/>
                </a:solidFill>
              </a:rPr>
              <a:t>(</a:t>
            </a:r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2400">
                <a:solidFill>
                  <a:schemeClr val="accent2"/>
                </a:solidFill>
              </a:rPr>
              <a:t>|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400" baseline="-25000">
                <a:solidFill>
                  <a:schemeClr val="accent2"/>
                </a:solidFill>
                <a:sym typeface="Symbol" charset="2"/>
              </a:rPr>
              <a:t>0</a:t>
            </a:r>
            <a:r>
              <a:rPr lang="en-US" sz="2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50186" name="Rectangle 7"/>
          <p:cNvSpPr>
            <a:spLocks noChangeArrowheads="1"/>
          </p:cNvSpPr>
          <p:nvPr/>
        </p:nvSpPr>
        <p:spPr bwMode="auto">
          <a:xfrm>
            <a:off x="5143500" y="4103688"/>
            <a:ext cx="1439863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7" name="Line 8"/>
          <p:cNvSpPr>
            <a:spLocks noChangeShapeType="1"/>
          </p:cNvSpPr>
          <p:nvPr/>
        </p:nvSpPr>
        <p:spPr bwMode="auto">
          <a:xfrm>
            <a:off x="5143500" y="4652963"/>
            <a:ext cx="0" cy="103505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88" name="Rectangle 9"/>
          <p:cNvSpPr>
            <a:spLocks noChangeArrowheads="1"/>
          </p:cNvSpPr>
          <p:nvPr/>
        </p:nvSpPr>
        <p:spPr bwMode="auto">
          <a:xfrm>
            <a:off x="3632200" y="4103688"/>
            <a:ext cx="790575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9" name="Text Box 10"/>
          <p:cNvSpPr txBox="1">
            <a:spLocks noChangeArrowheads="1"/>
          </p:cNvSpPr>
          <p:nvPr/>
        </p:nvSpPr>
        <p:spPr bwMode="auto">
          <a:xfrm>
            <a:off x="4371975" y="5197475"/>
            <a:ext cx="69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</a:t>
            </a:r>
            <a:r>
              <a:rPr lang="en-US" sz="24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</a:t>
            </a:r>
          </a:p>
        </p:txBody>
      </p:sp>
      <p:sp>
        <p:nvSpPr>
          <p:cNvPr id="50190" name="Freeform 11"/>
          <p:cNvSpPr>
            <a:spLocks/>
          </p:cNvSpPr>
          <p:nvPr/>
        </p:nvSpPr>
        <p:spPr bwMode="auto">
          <a:xfrm>
            <a:off x="3867150" y="4319588"/>
            <a:ext cx="2016125" cy="1368425"/>
          </a:xfrm>
          <a:custGeom>
            <a:avLst/>
            <a:gdLst>
              <a:gd name="T0" fmla="*/ 0 w 1905"/>
              <a:gd name="T1" fmla="*/ 2147483647 h 1232"/>
              <a:gd name="T2" fmla="*/ 2147483647 w 1905"/>
              <a:gd name="T3" fmla="*/ 2147483647 h 1232"/>
              <a:gd name="T4" fmla="*/ 2147483647 w 1905"/>
              <a:gd name="T5" fmla="*/ 2147483647 h 1232"/>
              <a:gd name="T6" fmla="*/ 2147483647 w 1905"/>
              <a:gd name="T7" fmla="*/ 2147483647 h 1232"/>
              <a:gd name="T8" fmla="*/ 2147483647 w 1905"/>
              <a:gd name="T9" fmla="*/ 2147483647 h 1232"/>
              <a:gd name="T10" fmla="*/ 2147483647 w 1905"/>
              <a:gd name="T11" fmla="*/ 2147483647 h 1232"/>
              <a:gd name="T12" fmla="*/ 2147483647 w 1905"/>
              <a:gd name="T13" fmla="*/ 2147483647 h 1232"/>
              <a:gd name="T14" fmla="*/ 2147483647 w 1905"/>
              <a:gd name="T15" fmla="*/ 2147483647 h 1232"/>
              <a:gd name="T16" fmla="*/ 2147483647 w 1905"/>
              <a:gd name="T17" fmla="*/ 2147483647 h 1232"/>
              <a:gd name="T18" fmla="*/ 2147483647 w 1905"/>
              <a:gd name="T19" fmla="*/ 2147483647 h 1232"/>
              <a:gd name="T20" fmla="*/ 2147483647 w 1905"/>
              <a:gd name="T21" fmla="*/ 2147483647 h 1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05"/>
              <a:gd name="T34" fmla="*/ 0 h 1232"/>
              <a:gd name="T35" fmla="*/ 1905 w 1905"/>
              <a:gd name="T36" fmla="*/ 1232 h 12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05" h="1232">
                <a:moveTo>
                  <a:pt x="0" y="1232"/>
                </a:moveTo>
                <a:cubicBezTo>
                  <a:pt x="94" y="1167"/>
                  <a:pt x="189" y="1103"/>
                  <a:pt x="272" y="1005"/>
                </a:cubicBezTo>
                <a:cubicBezTo>
                  <a:pt x="355" y="907"/>
                  <a:pt x="439" y="793"/>
                  <a:pt x="499" y="642"/>
                </a:cubicBezTo>
                <a:cubicBezTo>
                  <a:pt x="559" y="491"/>
                  <a:pt x="575" y="196"/>
                  <a:pt x="635" y="98"/>
                </a:cubicBezTo>
                <a:cubicBezTo>
                  <a:pt x="695" y="0"/>
                  <a:pt x="802" y="37"/>
                  <a:pt x="862" y="52"/>
                </a:cubicBezTo>
                <a:cubicBezTo>
                  <a:pt x="922" y="67"/>
                  <a:pt x="953" y="113"/>
                  <a:pt x="998" y="189"/>
                </a:cubicBezTo>
                <a:cubicBezTo>
                  <a:pt x="1043" y="265"/>
                  <a:pt x="1074" y="415"/>
                  <a:pt x="1134" y="506"/>
                </a:cubicBezTo>
                <a:cubicBezTo>
                  <a:pt x="1194" y="597"/>
                  <a:pt x="1308" y="642"/>
                  <a:pt x="1361" y="733"/>
                </a:cubicBezTo>
                <a:cubicBezTo>
                  <a:pt x="1414" y="824"/>
                  <a:pt x="1392" y="975"/>
                  <a:pt x="1452" y="1050"/>
                </a:cubicBezTo>
                <a:cubicBezTo>
                  <a:pt x="1512" y="1125"/>
                  <a:pt x="1648" y="1156"/>
                  <a:pt x="1724" y="1186"/>
                </a:cubicBezTo>
                <a:cubicBezTo>
                  <a:pt x="1800" y="1216"/>
                  <a:pt x="1867" y="1224"/>
                  <a:pt x="1905" y="1232"/>
                </a:cubicBezTo>
              </a:path>
            </a:pathLst>
          </a:custGeom>
          <a:noFill/>
          <a:ln w="28575">
            <a:solidFill>
              <a:srgbClr val="3399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91" name="Line 12"/>
          <p:cNvSpPr>
            <a:spLocks noChangeShapeType="1"/>
          </p:cNvSpPr>
          <p:nvPr/>
        </p:nvSpPr>
        <p:spPr bwMode="auto">
          <a:xfrm>
            <a:off x="3651250" y="5688013"/>
            <a:ext cx="28082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92" name="Line 13"/>
          <p:cNvSpPr>
            <a:spLocks noChangeShapeType="1"/>
          </p:cNvSpPr>
          <p:nvPr/>
        </p:nvSpPr>
        <p:spPr bwMode="auto">
          <a:xfrm flipV="1">
            <a:off x="3651250" y="3382963"/>
            <a:ext cx="0" cy="23050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93" name="Line 14"/>
          <p:cNvSpPr>
            <a:spLocks noChangeShapeType="1"/>
          </p:cNvSpPr>
          <p:nvPr/>
        </p:nvSpPr>
        <p:spPr bwMode="auto">
          <a:xfrm flipV="1">
            <a:off x="6296025" y="3573463"/>
            <a:ext cx="0" cy="20875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94" name="Line 15"/>
          <p:cNvSpPr>
            <a:spLocks noChangeShapeType="1"/>
          </p:cNvSpPr>
          <p:nvPr/>
        </p:nvSpPr>
        <p:spPr bwMode="auto">
          <a:xfrm>
            <a:off x="3632200" y="4652963"/>
            <a:ext cx="26638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95" name="Freeform 16"/>
          <p:cNvSpPr>
            <a:spLocks/>
          </p:cNvSpPr>
          <p:nvPr/>
        </p:nvSpPr>
        <p:spPr bwMode="auto">
          <a:xfrm>
            <a:off x="3703638" y="4064000"/>
            <a:ext cx="2395537" cy="1597025"/>
          </a:xfrm>
          <a:custGeom>
            <a:avLst/>
            <a:gdLst>
              <a:gd name="T0" fmla="*/ 0 w 1509"/>
              <a:gd name="T1" fmla="*/ 2147483647 h 1006"/>
              <a:gd name="T2" fmla="*/ 2147483647 w 1509"/>
              <a:gd name="T3" fmla="*/ 2147483647 h 1006"/>
              <a:gd name="T4" fmla="*/ 2147483647 w 1509"/>
              <a:gd name="T5" fmla="*/ 2147483647 h 1006"/>
              <a:gd name="T6" fmla="*/ 2147483647 w 1509"/>
              <a:gd name="T7" fmla="*/ 2147483647 h 1006"/>
              <a:gd name="T8" fmla="*/ 2147483647 w 1509"/>
              <a:gd name="T9" fmla="*/ 2147483647 h 1006"/>
              <a:gd name="T10" fmla="*/ 2147483647 w 1509"/>
              <a:gd name="T11" fmla="*/ 2147483647 h 1006"/>
              <a:gd name="T12" fmla="*/ 2147483647 w 1509"/>
              <a:gd name="T13" fmla="*/ 2147483647 h 1006"/>
              <a:gd name="T14" fmla="*/ 2147483647 w 1509"/>
              <a:gd name="T15" fmla="*/ 2147483647 h 1006"/>
              <a:gd name="T16" fmla="*/ 2147483647 w 1509"/>
              <a:gd name="T17" fmla="*/ 2147483647 h 1006"/>
              <a:gd name="T18" fmla="*/ 2147483647 w 1509"/>
              <a:gd name="T19" fmla="*/ 2147483647 h 1006"/>
              <a:gd name="T20" fmla="*/ 2147483647 w 1509"/>
              <a:gd name="T21" fmla="*/ 2147483647 h 100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09"/>
              <a:gd name="T34" fmla="*/ 0 h 1006"/>
              <a:gd name="T35" fmla="*/ 1509 w 1509"/>
              <a:gd name="T36" fmla="*/ 1006 h 100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09" h="1006">
                <a:moveTo>
                  <a:pt x="0" y="1006"/>
                </a:moveTo>
                <a:cubicBezTo>
                  <a:pt x="74" y="953"/>
                  <a:pt x="150" y="902"/>
                  <a:pt x="215" y="822"/>
                </a:cubicBezTo>
                <a:cubicBezTo>
                  <a:pt x="281" y="743"/>
                  <a:pt x="340" y="652"/>
                  <a:pt x="395" y="528"/>
                </a:cubicBezTo>
                <a:cubicBezTo>
                  <a:pt x="450" y="404"/>
                  <a:pt x="499" y="160"/>
                  <a:pt x="547" y="80"/>
                </a:cubicBezTo>
                <a:cubicBezTo>
                  <a:pt x="595" y="0"/>
                  <a:pt x="642" y="36"/>
                  <a:pt x="683" y="50"/>
                </a:cubicBezTo>
                <a:cubicBezTo>
                  <a:pt x="724" y="64"/>
                  <a:pt x="747" y="100"/>
                  <a:pt x="791" y="161"/>
                </a:cubicBezTo>
                <a:cubicBezTo>
                  <a:pt x="835" y="222"/>
                  <a:pt x="899" y="343"/>
                  <a:pt x="947" y="416"/>
                </a:cubicBezTo>
                <a:cubicBezTo>
                  <a:pt x="995" y="489"/>
                  <a:pt x="1035" y="539"/>
                  <a:pt x="1078" y="602"/>
                </a:cubicBezTo>
                <a:cubicBezTo>
                  <a:pt x="1121" y="665"/>
                  <a:pt x="1155" y="731"/>
                  <a:pt x="1203" y="792"/>
                </a:cubicBezTo>
                <a:cubicBezTo>
                  <a:pt x="1251" y="853"/>
                  <a:pt x="1315" y="933"/>
                  <a:pt x="1366" y="969"/>
                </a:cubicBezTo>
                <a:cubicBezTo>
                  <a:pt x="1417" y="1005"/>
                  <a:pt x="1479" y="1000"/>
                  <a:pt x="1509" y="1006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96" name="Line 17"/>
          <p:cNvSpPr>
            <a:spLocks noChangeShapeType="1"/>
          </p:cNvSpPr>
          <p:nvPr/>
        </p:nvSpPr>
        <p:spPr bwMode="auto">
          <a:xfrm>
            <a:off x="4422775" y="4652963"/>
            <a:ext cx="0" cy="103505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97" name="Text Box 18"/>
          <p:cNvSpPr txBox="1">
            <a:spLocks noChangeArrowheads="1"/>
          </p:cNvSpPr>
          <p:nvPr/>
        </p:nvSpPr>
        <p:spPr bwMode="auto">
          <a:xfrm>
            <a:off x="6367463" y="3573463"/>
            <a:ext cx="2395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rgbClr val="FF0000"/>
                </a:solidFill>
              </a:rPr>
              <a:t>f</a:t>
            </a:r>
            <a:r>
              <a:rPr lang="en-US" sz="2400">
                <a:solidFill>
                  <a:srgbClr val="FF0000"/>
                </a:solidFill>
              </a:rPr>
              <a:t>(</a:t>
            </a:r>
            <a:r>
              <a:rPr lang="en-US" sz="2400" i="1">
                <a:solidFill>
                  <a:srgbClr val="FF0000"/>
                </a:solidFill>
              </a:rPr>
              <a:t>x</a:t>
            </a:r>
            <a:r>
              <a:rPr lang="en-US" sz="2400">
                <a:solidFill>
                  <a:srgbClr val="FF0000"/>
                </a:solidFill>
              </a:rPr>
              <a:t>|</a:t>
            </a:r>
            <a:r>
              <a:rPr lang="en-US" sz="2400">
                <a:solidFill>
                  <a:srgbClr val="FF0000"/>
                </a:solidFill>
                <a:sym typeface="Symbol" charset="2"/>
              </a:rPr>
              <a:t></a:t>
            </a:r>
            <a:r>
              <a:rPr lang="en-US" sz="2400" baseline="-25000">
                <a:solidFill>
                  <a:srgbClr val="FF0000"/>
                </a:solidFill>
                <a:sym typeface="Symbol" charset="2"/>
              </a:rPr>
              <a:t>0</a:t>
            </a:r>
            <a:r>
              <a:rPr lang="en-US" sz="2400">
                <a:solidFill>
                  <a:srgbClr val="FF0000"/>
                </a:solidFill>
              </a:rPr>
              <a:t>)/</a:t>
            </a:r>
            <a:r>
              <a:rPr lang="en-US" sz="2400" i="1">
                <a:solidFill>
                  <a:srgbClr val="FF0000"/>
                </a:solidFill>
              </a:rPr>
              <a:t>f</a:t>
            </a:r>
            <a:r>
              <a:rPr lang="en-US" sz="2400">
                <a:solidFill>
                  <a:srgbClr val="FF0000"/>
                </a:solidFill>
              </a:rPr>
              <a:t>(</a:t>
            </a:r>
            <a:r>
              <a:rPr lang="en-US" sz="2400" i="1">
                <a:solidFill>
                  <a:srgbClr val="FF0000"/>
                </a:solidFill>
              </a:rPr>
              <a:t>x</a:t>
            </a:r>
            <a:r>
              <a:rPr lang="en-US" sz="2400">
                <a:solidFill>
                  <a:srgbClr val="FF0000"/>
                </a:solidFill>
              </a:rPr>
              <a:t>| </a:t>
            </a:r>
            <a:r>
              <a:rPr lang="en-US" sz="2400">
                <a:solidFill>
                  <a:srgbClr val="FF0000"/>
                </a:solidFill>
                <a:sym typeface="Symbol" charset="2"/>
              </a:rPr>
              <a:t></a:t>
            </a:r>
            <a:r>
              <a:rPr lang="en-US" sz="2400" baseline="-25000">
                <a:solidFill>
                  <a:srgbClr val="FF0000"/>
                </a:solidFill>
                <a:sym typeface="Symbol" charset="2"/>
              </a:rPr>
              <a:t>best</a:t>
            </a:r>
            <a:r>
              <a:rPr lang="en-US" sz="2400">
                <a:solidFill>
                  <a:srgbClr val="FF0000"/>
                </a:solidFill>
                <a:sym typeface="Symbol" charset="2"/>
              </a:rPr>
              <a:t>(</a:t>
            </a:r>
            <a:r>
              <a:rPr lang="en-US" sz="2400" i="1">
                <a:solidFill>
                  <a:srgbClr val="FF0000"/>
                </a:solidFill>
                <a:sym typeface="Symbol" charset="2"/>
              </a:rPr>
              <a:t>x</a:t>
            </a:r>
            <a:r>
              <a:rPr lang="en-US" sz="2400">
                <a:solidFill>
                  <a:srgbClr val="FF0000"/>
                </a:solidFill>
                <a:sym typeface="Symbol" charset="2"/>
              </a:rPr>
              <a:t>))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800" y="5486400"/>
            <a:ext cx="2994025" cy="369888"/>
          </a:xfrm>
          <a:prstGeom prst="rect">
            <a:avLst/>
          </a:prstGeom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404040"/>
                </a:solidFill>
              </a:rPr>
              <a:t>RooStats::FeldmanCousins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“Flip-flopping”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When to quote a central value or upper limit?</a:t>
            </a:r>
          </a:p>
          <a:p>
            <a:r>
              <a:rPr lang="en-US" sz="2800" dirty="0">
                <a:ea typeface="ＭＳ Ｐゴシック" charset="-128"/>
                <a:cs typeface="ＭＳ Ｐゴシック" charset="-128"/>
              </a:rPr>
              <a:t>E.g.:</a:t>
            </a:r>
          </a:p>
          <a:p>
            <a:pPr lvl="1"/>
            <a:r>
              <a:rPr lang="en-US" i="1" dirty="0">
                <a:solidFill>
                  <a:srgbClr val="CC0066"/>
                </a:solidFill>
                <a:latin typeface="Times New Roman" charset="0"/>
              </a:rPr>
              <a:t>“Quote a </a:t>
            </a:r>
            <a:r>
              <a:rPr lang="en-US" dirty="0">
                <a:solidFill>
                  <a:srgbClr val="CC0066"/>
                </a:solidFill>
                <a:latin typeface="Times New Roman" charset="0"/>
              </a:rPr>
              <a:t>90% C.L.</a:t>
            </a:r>
            <a:r>
              <a:rPr lang="en-US" i="1" dirty="0">
                <a:solidFill>
                  <a:srgbClr val="CC0066"/>
                </a:solidFill>
                <a:latin typeface="Times New Roman" charset="0"/>
              </a:rPr>
              <a:t> upper limit of the measurement is below </a:t>
            </a:r>
            <a:r>
              <a:rPr lang="en-US" dirty="0">
                <a:solidFill>
                  <a:srgbClr val="CC0066"/>
                </a:solidFill>
                <a:latin typeface="Times New Roman" charset="0"/>
              </a:rPr>
              <a:t>3</a:t>
            </a:r>
            <a:r>
              <a:rPr lang="en-US" dirty="0">
                <a:solidFill>
                  <a:srgbClr val="CC0066"/>
                </a:solidFill>
                <a:latin typeface="Times New Roman" charset="0"/>
                <a:sym typeface="Symbol" charset="2"/>
              </a:rPr>
              <a:t></a:t>
            </a:r>
            <a:r>
              <a:rPr lang="en-US" i="1" dirty="0">
                <a:solidFill>
                  <a:srgbClr val="CC0066"/>
                </a:solidFill>
                <a:latin typeface="Times New Roman" charset="0"/>
                <a:sym typeface="Symbol" charset="2"/>
              </a:rPr>
              <a:t>; </a:t>
            </a:r>
            <a:br>
              <a:rPr lang="en-US" i="1" dirty="0">
                <a:solidFill>
                  <a:srgbClr val="CC0066"/>
                </a:solidFill>
                <a:latin typeface="Times New Roman" charset="0"/>
                <a:sym typeface="Symbol" charset="2"/>
              </a:rPr>
            </a:br>
            <a:r>
              <a:rPr lang="en-US" i="1" dirty="0">
                <a:solidFill>
                  <a:srgbClr val="CC0066"/>
                </a:solidFill>
                <a:latin typeface="Times New Roman" charset="0"/>
                <a:sym typeface="Symbol" charset="2"/>
              </a:rPr>
              <a:t>quote a central value otherwise”</a:t>
            </a:r>
          </a:p>
          <a:p>
            <a:r>
              <a:rPr lang="en-US" sz="2800" dirty="0">
                <a:ea typeface="ＭＳ Ｐゴシック" charset="-128"/>
                <a:cs typeface="ＭＳ Ｐゴシック" charset="-128"/>
                <a:sym typeface="Symbol" charset="2"/>
              </a:rPr>
              <a:t>Upper limit  central interval decided according to observed data</a:t>
            </a:r>
          </a:p>
          <a:p>
            <a:r>
              <a:rPr lang="en-US" sz="2800" dirty="0">
                <a:solidFill>
                  <a:srgbClr val="CC0066"/>
                </a:solidFill>
                <a:ea typeface="ＭＳ Ｐゴシック" charset="-128"/>
                <a:cs typeface="ＭＳ Ｐゴシック" charset="-128"/>
                <a:sym typeface="Symbol" charset="2"/>
              </a:rPr>
              <a:t>This produces incorrect coverage!</a:t>
            </a:r>
          </a:p>
          <a:p>
            <a:r>
              <a:rPr lang="en-US" sz="2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Feldman-Cousins interval ordering guarantees the correct coverage</a:t>
            </a:r>
          </a:p>
        </p:txBody>
      </p:sp>
      <p:sp>
        <p:nvSpPr>
          <p:cNvPr id="5120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120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21E215CB-8DE4-CD49-B166-5A8332A7E7BA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14"/>
          <p:cNvSpPr>
            <a:spLocks noChangeShapeType="1"/>
          </p:cNvSpPr>
          <p:nvPr/>
        </p:nvSpPr>
        <p:spPr bwMode="auto">
          <a:xfrm flipV="1">
            <a:off x="4284663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7" name="Line 15"/>
          <p:cNvSpPr>
            <a:spLocks noChangeShapeType="1"/>
          </p:cNvSpPr>
          <p:nvPr/>
        </p:nvSpPr>
        <p:spPr bwMode="auto">
          <a:xfrm flipV="1">
            <a:off x="3419475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Line 16"/>
          <p:cNvSpPr>
            <a:spLocks noChangeShapeType="1"/>
          </p:cNvSpPr>
          <p:nvPr/>
        </p:nvSpPr>
        <p:spPr bwMode="auto">
          <a:xfrm flipV="1">
            <a:off x="3851275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9" name="Line 62"/>
          <p:cNvSpPr>
            <a:spLocks noChangeShapeType="1"/>
          </p:cNvSpPr>
          <p:nvPr/>
        </p:nvSpPr>
        <p:spPr bwMode="auto">
          <a:xfrm flipV="1">
            <a:off x="4716463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0" name="Line 63"/>
          <p:cNvSpPr>
            <a:spLocks noChangeShapeType="1"/>
          </p:cNvSpPr>
          <p:nvPr/>
        </p:nvSpPr>
        <p:spPr bwMode="auto">
          <a:xfrm flipV="1">
            <a:off x="5148263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1" name="Line 64"/>
          <p:cNvSpPr>
            <a:spLocks noChangeShapeType="1"/>
          </p:cNvSpPr>
          <p:nvPr/>
        </p:nvSpPr>
        <p:spPr bwMode="auto">
          <a:xfrm flipV="1">
            <a:off x="5580063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2" name="Line 72"/>
          <p:cNvSpPr>
            <a:spLocks noChangeShapeType="1"/>
          </p:cNvSpPr>
          <p:nvPr/>
        </p:nvSpPr>
        <p:spPr bwMode="auto">
          <a:xfrm flipV="1">
            <a:off x="6011863" y="2349500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3" name="Line 17"/>
          <p:cNvSpPr>
            <a:spLocks noChangeShapeType="1"/>
          </p:cNvSpPr>
          <p:nvPr/>
        </p:nvSpPr>
        <p:spPr bwMode="auto">
          <a:xfrm>
            <a:off x="2987675" y="4941888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4" name="Line 18"/>
          <p:cNvSpPr>
            <a:spLocks noChangeShapeType="1"/>
          </p:cNvSpPr>
          <p:nvPr/>
        </p:nvSpPr>
        <p:spPr bwMode="auto">
          <a:xfrm>
            <a:off x="2987675" y="45085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5" name="Line 19"/>
          <p:cNvSpPr>
            <a:spLocks noChangeShapeType="1"/>
          </p:cNvSpPr>
          <p:nvPr/>
        </p:nvSpPr>
        <p:spPr bwMode="auto">
          <a:xfrm>
            <a:off x="2987675" y="40767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6" name="Line 60"/>
          <p:cNvSpPr>
            <a:spLocks noChangeShapeType="1"/>
          </p:cNvSpPr>
          <p:nvPr/>
        </p:nvSpPr>
        <p:spPr bwMode="auto">
          <a:xfrm>
            <a:off x="2987675" y="36449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7" name="Line 61"/>
          <p:cNvSpPr>
            <a:spLocks noChangeShapeType="1"/>
          </p:cNvSpPr>
          <p:nvPr/>
        </p:nvSpPr>
        <p:spPr bwMode="auto">
          <a:xfrm>
            <a:off x="2987675" y="32131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8" name="Line 65"/>
          <p:cNvSpPr>
            <a:spLocks noChangeShapeType="1"/>
          </p:cNvSpPr>
          <p:nvPr/>
        </p:nvSpPr>
        <p:spPr bwMode="auto">
          <a:xfrm>
            <a:off x="2987675" y="27813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9" name="Line 66"/>
          <p:cNvSpPr>
            <a:spLocks noChangeShapeType="1"/>
          </p:cNvSpPr>
          <p:nvPr/>
        </p:nvSpPr>
        <p:spPr bwMode="auto">
          <a:xfrm>
            <a:off x="2987675" y="2349500"/>
            <a:ext cx="30241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8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1" charset="-128"/>
                <a:cs typeface="ＭＳ Ｐゴシック" pitchFamily="1" charset="-128"/>
              </a:rPr>
              <a:t>“Flip-flopping” with Gaussian PDF</a:t>
            </a:r>
          </a:p>
        </p:txBody>
      </p:sp>
      <p:sp>
        <p:nvSpPr>
          <p:cNvPr id="522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Assume Gaussian with a fixed width: 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=1</a:t>
            </a:r>
            <a:endParaRPr lang="en-US" sz="2800" dirty="0">
              <a:ea typeface="ＭＳ Ｐゴシック" charset="-128"/>
              <a:cs typeface="ＭＳ Ｐゴシック" charset="-128"/>
              <a:sym typeface="Symbol" charset="2"/>
            </a:endParaRPr>
          </a:p>
          <a:p>
            <a:endParaRPr lang="en-US" sz="2800" dirty="0"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52280" name="Segnaposto data 6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2282" name="Segnaposto piè di pagina 65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2281" name="Segnaposto numero diapositiva 64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48392C94-B7C1-7D4D-8D66-66FCE2118E69}" type="slidenum">
              <a:rPr lang="it-IT" smtClean="0"/>
              <a:pPr/>
              <a:t>38</a:t>
            </a:fld>
            <a:endParaRPr lang="it-IT"/>
          </a:p>
        </p:txBody>
      </p:sp>
      <p:sp>
        <p:nvSpPr>
          <p:cNvPr id="52242" name="Line 4"/>
          <p:cNvSpPr>
            <a:spLocks noChangeShapeType="1"/>
          </p:cNvSpPr>
          <p:nvPr/>
        </p:nvSpPr>
        <p:spPr bwMode="auto">
          <a:xfrm flipV="1">
            <a:off x="2987675" y="2133600"/>
            <a:ext cx="0" cy="32400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3" name="Line 5"/>
          <p:cNvSpPr>
            <a:spLocks noChangeShapeType="1"/>
          </p:cNvSpPr>
          <p:nvPr/>
        </p:nvSpPr>
        <p:spPr bwMode="auto">
          <a:xfrm flipV="1">
            <a:off x="1547813" y="5373688"/>
            <a:ext cx="49688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4" name="Text Box 6"/>
          <p:cNvSpPr txBox="1">
            <a:spLocks noChangeArrowheads="1"/>
          </p:cNvSpPr>
          <p:nvPr/>
        </p:nvSpPr>
        <p:spPr bwMode="auto">
          <a:xfrm>
            <a:off x="6084888" y="5445125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2245" name="Text Box 7"/>
          <p:cNvSpPr txBox="1">
            <a:spLocks noChangeArrowheads="1"/>
          </p:cNvSpPr>
          <p:nvPr/>
        </p:nvSpPr>
        <p:spPr bwMode="auto">
          <a:xfrm>
            <a:off x="2484438" y="227012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</a:t>
            </a:r>
          </a:p>
        </p:txBody>
      </p:sp>
      <p:sp>
        <p:nvSpPr>
          <p:cNvPr id="52246" name="Line 10"/>
          <p:cNvSpPr>
            <a:spLocks noChangeShapeType="1"/>
          </p:cNvSpPr>
          <p:nvPr/>
        </p:nvSpPr>
        <p:spPr bwMode="auto">
          <a:xfrm flipV="1">
            <a:off x="4284663" y="2349500"/>
            <a:ext cx="1727200" cy="1727200"/>
          </a:xfrm>
          <a:prstGeom prst="line">
            <a:avLst/>
          </a:prstGeom>
          <a:noFill/>
          <a:ln w="285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7" name="Text Box 11"/>
          <p:cNvSpPr txBox="1">
            <a:spLocks noChangeArrowheads="1"/>
          </p:cNvSpPr>
          <p:nvPr/>
        </p:nvSpPr>
        <p:spPr bwMode="auto">
          <a:xfrm>
            <a:off x="4140200" y="5445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52248" name="Text Box 24"/>
          <p:cNvSpPr txBox="1">
            <a:spLocks noChangeArrowheads="1"/>
          </p:cNvSpPr>
          <p:nvPr/>
        </p:nvSpPr>
        <p:spPr bwMode="auto">
          <a:xfrm>
            <a:off x="203200" y="2762250"/>
            <a:ext cx="1495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ym typeface="Symbol" charset="2"/>
              </a:rPr>
              <a:t> &lt; x + </a:t>
            </a:r>
            <a:r>
              <a:rPr lang="en-US" sz="1600"/>
              <a:t>1.28155</a:t>
            </a:r>
          </a:p>
        </p:txBody>
      </p:sp>
      <p:sp>
        <p:nvSpPr>
          <p:cNvPr id="52249" name="Line 27"/>
          <p:cNvSpPr>
            <a:spLocks noChangeShapeType="1"/>
          </p:cNvSpPr>
          <p:nvPr/>
        </p:nvSpPr>
        <p:spPr bwMode="auto">
          <a:xfrm>
            <a:off x="4284663" y="48688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0" name="Line 28"/>
          <p:cNvSpPr>
            <a:spLocks noChangeShapeType="1"/>
          </p:cNvSpPr>
          <p:nvPr/>
        </p:nvSpPr>
        <p:spPr bwMode="auto">
          <a:xfrm>
            <a:off x="4284663" y="3357563"/>
            <a:ext cx="0" cy="144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1" name="Line 29"/>
          <p:cNvSpPr>
            <a:spLocks noChangeShapeType="1"/>
          </p:cNvSpPr>
          <p:nvPr/>
        </p:nvSpPr>
        <p:spPr bwMode="auto">
          <a:xfrm>
            <a:off x="2051050" y="5373688"/>
            <a:ext cx="2233613" cy="0"/>
          </a:xfrm>
          <a:prstGeom prst="line">
            <a:avLst/>
          </a:prstGeom>
          <a:noFill/>
          <a:ln w="285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2" name="Line 31"/>
          <p:cNvSpPr>
            <a:spLocks noChangeShapeType="1"/>
          </p:cNvSpPr>
          <p:nvPr/>
        </p:nvSpPr>
        <p:spPr bwMode="auto">
          <a:xfrm>
            <a:off x="4284663" y="4076700"/>
            <a:ext cx="0" cy="1296988"/>
          </a:xfrm>
          <a:prstGeom prst="line">
            <a:avLst/>
          </a:prstGeom>
          <a:noFill/>
          <a:ln w="285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3" name="Text Box 39"/>
          <p:cNvSpPr txBox="1">
            <a:spLocks noChangeArrowheads="1"/>
          </p:cNvSpPr>
          <p:nvPr/>
        </p:nvSpPr>
        <p:spPr bwMode="auto">
          <a:xfrm>
            <a:off x="1739900" y="4697413"/>
            <a:ext cx="263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2254" name="Text Box 41"/>
          <p:cNvSpPr txBox="1">
            <a:spLocks noChangeArrowheads="1"/>
          </p:cNvSpPr>
          <p:nvPr/>
        </p:nvSpPr>
        <p:spPr bwMode="auto">
          <a:xfrm>
            <a:off x="1184275" y="3949700"/>
            <a:ext cx="5572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sym typeface="Symbol" charset="2"/>
              </a:rPr>
              <a:t>90%</a:t>
            </a:r>
          </a:p>
        </p:txBody>
      </p:sp>
      <p:grpSp>
        <p:nvGrpSpPr>
          <p:cNvPr id="52255" name="Gruppo 68"/>
          <p:cNvGrpSpPr>
            <a:grpSpLocks/>
          </p:cNvGrpSpPr>
          <p:nvPr/>
        </p:nvGrpSpPr>
        <p:grpSpPr bwMode="auto">
          <a:xfrm flipH="1">
            <a:off x="228600" y="3894138"/>
            <a:ext cx="1511300" cy="857250"/>
            <a:chOff x="396875" y="3314700"/>
            <a:chExt cx="1511300" cy="857250"/>
          </a:xfrm>
        </p:grpSpPr>
        <p:sp>
          <p:nvSpPr>
            <p:cNvPr id="52291" name="Freeform 44"/>
            <p:cNvSpPr>
              <a:spLocks/>
            </p:cNvSpPr>
            <p:nvPr/>
          </p:nvSpPr>
          <p:spPr bwMode="auto">
            <a:xfrm>
              <a:off x="396875" y="3314700"/>
              <a:ext cx="1508125" cy="850900"/>
            </a:xfrm>
            <a:custGeom>
              <a:avLst/>
              <a:gdLst>
                <a:gd name="T0" fmla="*/ 0 w 950"/>
                <a:gd name="T1" fmla="*/ 2147483647 h 536"/>
                <a:gd name="T2" fmla="*/ 2147483647 w 950"/>
                <a:gd name="T3" fmla="*/ 2147483647 h 536"/>
                <a:gd name="T4" fmla="*/ 2147483647 w 950"/>
                <a:gd name="T5" fmla="*/ 2147483647 h 536"/>
                <a:gd name="T6" fmla="*/ 2147483647 w 950"/>
                <a:gd name="T7" fmla="*/ 2147483647 h 536"/>
                <a:gd name="T8" fmla="*/ 2147483647 w 950"/>
                <a:gd name="T9" fmla="*/ 0 h 536"/>
                <a:gd name="T10" fmla="*/ 2147483647 w 950"/>
                <a:gd name="T11" fmla="*/ 2147483647 h 536"/>
                <a:gd name="T12" fmla="*/ 2147483647 w 950"/>
                <a:gd name="T13" fmla="*/ 2147483647 h 536"/>
                <a:gd name="T14" fmla="*/ 2147483647 w 950"/>
                <a:gd name="T15" fmla="*/ 2147483647 h 536"/>
                <a:gd name="T16" fmla="*/ 2147483647 w 950"/>
                <a:gd name="T17" fmla="*/ 2147483647 h 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50"/>
                <a:gd name="T28" fmla="*/ 0 h 536"/>
                <a:gd name="T29" fmla="*/ 950 w 950"/>
                <a:gd name="T30" fmla="*/ 536 h 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50" h="536">
                  <a:moveTo>
                    <a:pt x="0" y="536"/>
                  </a:moveTo>
                  <a:cubicBezTo>
                    <a:pt x="86" y="528"/>
                    <a:pt x="173" y="521"/>
                    <a:pt x="226" y="491"/>
                  </a:cubicBezTo>
                  <a:cubicBezTo>
                    <a:pt x="279" y="461"/>
                    <a:pt x="288" y="418"/>
                    <a:pt x="317" y="355"/>
                  </a:cubicBezTo>
                  <a:cubicBezTo>
                    <a:pt x="346" y="292"/>
                    <a:pt x="371" y="169"/>
                    <a:pt x="401" y="110"/>
                  </a:cubicBezTo>
                  <a:cubicBezTo>
                    <a:pt x="431" y="51"/>
                    <a:pt x="465" y="0"/>
                    <a:pt x="497" y="0"/>
                  </a:cubicBezTo>
                  <a:cubicBezTo>
                    <a:pt x="529" y="0"/>
                    <a:pt x="565" y="51"/>
                    <a:pt x="593" y="110"/>
                  </a:cubicBezTo>
                  <a:cubicBezTo>
                    <a:pt x="621" y="169"/>
                    <a:pt x="638" y="293"/>
                    <a:pt x="665" y="356"/>
                  </a:cubicBezTo>
                  <a:cubicBezTo>
                    <a:pt x="692" y="419"/>
                    <a:pt x="711" y="458"/>
                    <a:pt x="758" y="488"/>
                  </a:cubicBezTo>
                  <a:cubicBezTo>
                    <a:pt x="805" y="518"/>
                    <a:pt x="910" y="526"/>
                    <a:pt x="950" y="536"/>
                  </a:cubicBezTo>
                </a:path>
              </a:pathLst>
            </a:custGeom>
            <a:solidFill>
              <a:srgbClr val="CCFFCC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2292" name="Rectangle 45"/>
            <p:cNvSpPr>
              <a:spLocks noChangeArrowheads="1"/>
            </p:cNvSpPr>
            <p:nvPr/>
          </p:nvSpPr>
          <p:spPr bwMode="auto">
            <a:xfrm>
              <a:off x="1331913" y="3452813"/>
              <a:ext cx="576262" cy="71913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2293" name="Line 43"/>
            <p:cNvSpPr>
              <a:spLocks noChangeShapeType="1"/>
            </p:cNvSpPr>
            <p:nvPr/>
          </p:nvSpPr>
          <p:spPr bwMode="auto">
            <a:xfrm flipV="1">
              <a:off x="1331913" y="3524250"/>
              <a:ext cx="0" cy="64770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2256" name="Freeform 48"/>
          <p:cNvSpPr>
            <a:spLocks/>
          </p:cNvSpPr>
          <p:nvPr/>
        </p:nvSpPr>
        <p:spPr bwMode="auto">
          <a:xfrm>
            <a:off x="7107238" y="2936875"/>
            <a:ext cx="1508125" cy="850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solidFill>
            <a:srgbClr val="CCFFCC"/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7" name="Line 49"/>
          <p:cNvSpPr>
            <a:spLocks noChangeShapeType="1"/>
          </p:cNvSpPr>
          <p:nvPr/>
        </p:nvSpPr>
        <p:spPr bwMode="auto">
          <a:xfrm flipV="1">
            <a:off x="7897813" y="2209800"/>
            <a:ext cx="0" cy="15859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8" name="Text Box 50"/>
          <p:cNvSpPr txBox="1">
            <a:spLocks noChangeArrowheads="1"/>
          </p:cNvSpPr>
          <p:nvPr/>
        </p:nvSpPr>
        <p:spPr bwMode="auto">
          <a:xfrm>
            <a:off x="8618538" y="3740150"/>
            <a:ext cx="263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2259" name="Rectangle 52"/>
          <p:cNvSpPr>
            <a:spLocks noChangeArrowheads="1"/>
          </p:cNvSpPr>
          <p:nvPr/>
        </p:nvSpPr>
        <p:spPr bwMode="auto">
          <a:xfrm>
            <a:off x="8113713" y="3074988"/>
            <a:ext cx="576262" cy="719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0" name="Line 53"/>
          <p:cNvSpPr>
            <a:spLocks noChangeShapeType="1"/>
          </p:cNvSpPr>
          <p:nvPr/>
        </p:nvSpPr>
        <p:spPr bwMode="auto">
          <a:xfrm flipV="1">
            <a:off x="8113713" y="3362325"/>
            <a:ext cx="0" cy="431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1" name="Rectangle 57"/>
          <p:cNvSpPr>
            <a:spLocks noChangeArrowheads="1"/>
          </p:cNvSpPr>
          <p:nvPr/>
        </p:nvSpPr>
        <p:spPr bwMode="auto">
          <a:xfrm>
            <a:off x="7105650" y="3074988"/>
            <a:ext cx="576263" cy="719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2" name="Line 56"/>
          <p:cNvSpPr>
            <a:spLocks noChangeShapeType="1"/>
          </p:cNvSpPr>
          <p:nvPr/>
        </p:nvSpPr>
        <p:spPr bwMode="auto">
          <a:xfrm flipV="1">
            <a:off x="7681913" y="3362325"/>
            <a:ext cx="0" cy="431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3" name="Freeform 55"/>
          <p:cNvSpPr>
            <a:spLocks/>
          </p:cNvSpPr>
          <p:nvPr/>
        </p:nvSpPr>
        <p:spPr bwMode="auto">
          <a:xfrm>
            <a:off x="7107238" y="2936875"/>
            <a:ext cx="1508125" cy="850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4" name="Line 54"/>
          <p:cNvSpPr>
            <a:spLocks noChangeShapeType="1"/>
          </p:cNvSpPr>
          <p:nvPr/>
        </p:nvSpPr>
        <p:spPr bwMode="auto">
          <a:xfrm flipV="1">
            <a:off x="7107238" y="3794125"/>
            <a:ext cx="1871662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5" name="Rectangle 59"/>
          <p:cNvSpPr>
            <a:spLocks noChangeArrowheads="1"/>
          </p:cNvSpPr>
          <p:nvPr/>
        </p:nvSpPr>
        <p:spPr bwMode="auto">
          <a:xfrm>
            <a:off x="7131050" y="1847850"/>
            <a:ext cx="1430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ym typeface="Symbol" charset="2"/>
              </a:rPr>
              <a:t> = </a:t>
            </a:r>
            <a:r>
              <a:rPr lang="en-US" sz="1600" i="1">
                <a:sym typeface="Symbol" charset="2"/>
              </a:rPr>
              <a:t>x</a:t>
            </a:r>
            <a:r>
              <a:rPr lang="en-US" sz="1600">
                <a:sym typeface="Symbol" charset="2"/>
              </a:rPr>
              <a:t> </a:t>
            </a:r>
            <a:r>
              <a:rPr lang="en-US" sz="1600"/>
              <a:t>1.64485</a:t>
            </a:r>
          </a:p>
        </p:txBody>
      </p:sp>
      <p:sp>
        <p:nvSpPr>
          <p:cNvPr id="52266" name="Line 9"/>
          <p:cNvSpPr>
            <a:spLocks noChangeShapeType="1"/>
          </p:cNvSpPr>
          <p:nvPr/>
        </p:nvSpPr>
        <p:spPr bwMode="auto">
          <a:xfrm flipH="1">
            <a:off x="2987675" y="3505200"/>
            <a:ext cx="1296988" cy="1296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7" name="Line 12"/>
          <p:cNvSpPr>
            <a:spLocks noChangeShapeType="1"/>
          </p:cNvSpPr>
          <p:nvPr/>
        </p:nvSpPr>
        <p:spPr bwMode="auto">
          <a:xfrm flipV="1">
            <a:off x="4284663" y="3068638"/>
            <a:ext cx="1727200" cy="1800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8" name="Line 8"/>
          <p:cNvSpPr>
            <a:spLocks noChangeShapeType="1"/>
          </p:cNvSpPr>
          <p:nvPr/>
        </p:nvSpPr>
        <p:spPr bwMode="auto">
          <a:xfrm flipV="1">
            <a:off x="4284663" y="2349500"/>
            <a:ext cx="1008062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9" name="Line 73"/>
          <p:cNvSpPr>
            <a:spLocks noChangeShapeType="1"/>
          </p:cNvSpPr>
          <p:nvPr/>
        </p:nvSpPr>
        <p:spPr bwMode="auto">
          <a:xfrm flipH="1">
            <a:off x="2051050" y="4797425"/>
            <a:ext cx="936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0" name="Line 74"/>
          <p:cNvSpPr>
            <a:spLocks noChangeShapeType="1"/>
          </p:cNvSpPr>
          <p:nvPr/>
        </p:nvSpPr>
        <p:spPr bwMode="auto">
          <a:xfrm>
            <a:off x="2627313" y="3860800"/>
            <a:ext cx="1296987" cy="0"/>
          </a:xfrm>
          <a:prstGeom prst="line">
            <a:avLst/>
          </a:prstGeom>
          <a:noFill/>
          <a:ln w="19050">
            <a:solidFill>
              <a:srgbClr val="CC00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1" name="Line 75"/>
          <p:cNvSpPr>
            <a:spLocks noChangeShapeType="1"/>
          </p:cNvSpPr>
          <p:nvPr/>
        </p:nvSpPr>
        <p:spPr bwMode="auto">
          <a:xfrm>
            <a:off x="5219700" y="3860800"/>
            <a:ext cx="1223963" cy="0"/>
          </a:xfrm>
          <a:prstGeom prst="line">
            <a:avLst/>
          </a:prstGeom>
          <a:noFill/>
          <a:ln w="19050">
            <a:solidFill>
              <a:srgbClr val="CC00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2" name="Text Box 76"/>
          <p:cNvSpPr txBox="1">
            <a:spLocks noChangeArrowheads="1"/>
          </p:cNvSpPr>
          <p:nvPr/>
        </p:nvSpPr>
        <p:spPr bwMode="auto">
          <a:xfrm>
            <a:off x="3132138" y="3425825"/>
            <a:ext cx="6032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CC0066"/>
                </a:solidFill>
              </a:rPr>
              <a:t>10%</a:t>
            </a:r>
          </a:p>
        </p:txBody>
      </p:sp>
      <p:sp>
        <p:nvSpPr>
          <p:cNvPr id="52273" name="Text Box 77"/>
          <p:cNvSpPr txBox="1">
            <a:spLocks noChangeArrowheads="1"/>
          </p:cNvSpPr>
          <p:nvPr/>
        </p:nvSpPr>
        <p:spPr bwMode="auto">
          <a:xfrm>
            <a:off x="5867400" y="3425825"/>
            <a:ext cx="4889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CC0066"/>
                </a:solidFill>
              </a:rPr>
              <a:t>5%</a:t>
            </a:r>
          </a:p>
        </p:txBody>
      </p:sp>
      <p:sp>
        <p:nvSpPr>
          <p:cNvPr id="52274" name="Text Box 80"/>
          <p:cNvSpPr txBox="1">
            <a:spLocks noChangeArrowheads="1"/>
          </p:cNvSpPr>
          <p:nvPr/>
        </p:nvSpPr>
        <p:spPr bwMode="auto">
          <a:xfrm>
            <a:off x="141288" y="4192588"/>
            <a:ext cx="55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0066"/>
                </a:solidFill>
                <a:sym typeface="Symbol" charset="2"/>
              </a:rPr>
              <a:t>10%</a:t>
            </a:r>
          </a:p>
        </p:txBody>
      </p:sp>
      <p:sp>
        <p:nvSpPr>
          <p:cNvPr id="52275" name="Text Box 81"/>
          <p:cNvSpPr txBox="1">
            <a:spLocks noChangeArrowheads="1"/>
          </p:cNvSpPr>
          <p:nvPr/>
        </p:nvSpPr>
        <p:spPr bwMode="auto">
          <a:xfrm>
            <a:off x="7412038" y="2570163"/>
            <a:ext cx="55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sym typeface="Symbol" charset="2"/>
              </a:rPr>
              <a:t>90%</a:t>
            </a:r>
          </a:p>
        </p:txBody>
      </p:sp>
      <p:sp>
        <p:nvSpPr>
          <p:cNvPr id="52276" name="Text Box 82"/>
          <p:cNvSpPr txBox="1">
            <a:spLocks noChangeArrowheads="1"/>
          </p:cNvSpPr>
          <p:nvPr/>
        </p:nvSpPr>
        <p:spPr bwMode="auto">
          <a:xfrm>
            <a:off x="8258175" y="3290888"/>
            <a:ext cx="455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0066"/>
                </a:solidFill>
                <a:sym typeface="Symbol" charset="2"/>
              </a:rPr>
              <a:t>5%</a:t>
            </a:r>
          </a:p>
        </p:txBody>
      </p:sp>
      <p:sp>
        <p:nvSpPr>
          <p:cNvPr id="52277" name="Text Box 83"/>
          <p:cNvSpPr txBox="1">
            <a:spLocks noChangeArrowheads="1"/>
          </p:cNvSpPr>
          <p:nvPr/>
        </p:nvSpPr>
        <p:spPr bwMode="auto">
          <a:xfrm>
            <a:off x="7032625" y="3290888"/>
            <a:ext cx="455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0066"/>
                </a:solidFill>
                <a:sym typeface="Symbol" charset="2"/>
              </a:rPr>
              <a:t>5%</a:t>
            </a:r>
          </a:p>
        </p:txBody>
      </p:sp>
      <p:sp>
        <p:nvSpPr>
          <p:cNvPr id="52286" name="Text Box 84"/>
          <p:cNvSpPr txBox="1">
            <a:spLocks noChangeArrowheads="1"/>
          </p:cNvSpPr>
          <p:nvPr/>
        </p:nvSpPr>
        <p:spPr bwMode="auto">
          <a:xfrm>
            <a:off x="4067944" y="5805264"/>
            <a:ext cx="48863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bg2"/>
                </a:solidFill>
                <a:latin typeface="+mn-lt"/>
              </a:rPr>
              <a:t>Gary </a:t>
            </a:r>
            <a:r>
              <a:rPr lang="it-IT" sz="1200" dirty="0" err="1">
                <a:solidFill>
                  <a:schemeClr val="bg2"/>
                </a:solidFill>
                <a:latin typeface="+mn-lt"/>
              </a:rPr>
              <a:t>J</a:t>
            </a:r>
            <a:r>
              <a:rPr lang="it-IT" sz="1200" dirty="0">
                <a:solidFill>
                  <a:schemeClr val="bg2"/>
                </a:solidFill>
                <a:latin typeface="+mn-lt"/>
              </a:rPr>
              <a:t>. </a:t>
            </a:r>
            <a:r>
              <a:rPr lang="it-IT" sz="1200" dirty="0" err="1">
                <a:solidFill>
                  <a:schemeClr val="bg2"/>
                </a:solidFill>
                <a:latin typeface="+mn-lt"/>
              </a:rPr>
              <a:t>Feldman</a:t>
            </a:r>
            <a:r>
              <a:rPr lang="it-IT" sz="1200" dirty="0">
                <a:solidFill>
                  <a:schemeClr val="bg2"/>
                </a:solidFill>
                <a:latin typeface="+mn-lt"/>
              </a:rPr>
              <a:t>, Robert D. </a:t>
            </a:r>
            <a:r>
              <a:rPr lang="it-IT" sz="1200" dirty="0" err="1">
                <a:solidFill>
                  <a:schemeClr val="bg2"/>
                </a:solidFill>
                <a:latin typeface="+mn-lt"/>
              </a:rPr>
              <a:t>Cousins</a:t>
            </a:r>
            <a:r>
              <a:rPr lang="it-IT" sz="1200" dirty="0">
                <a:solidFill>
                  <a:schemeClr val="bg2"/>
                </a:solidFill>
                <a:latin typeface="+mn-lt"/>
              </a:rPr>
              <a:t>, Phys.Rev.D57:3873-3889,1998</a:t>
            </a:r>
            <a:endParaRPr lang="en-US"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2279" name="Text Box 85"/>
          <p:cNvSpPr txBox="1">
            <a:spLocks noChangeArrowheads="1"/>
          </p:cNvSpPr>
          <p:nvPr/>
        </p:nvSpPr>
        <p:spPr bwMode="auto">
          <a:xfrm>
            <a:off x="5148263" y="4581525"/>
            <a:ext cx="2674937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0066"/>
                </a:solidFill>
                <a:latin typeface="Arial" charset="0"/>
              </a:rPr>
              <a:t>Coverage is 85% for low </a:t>
            </a:r>
            <a:r>
              <a:rPr lang="en-US" sz="1600">
                <a:solidFill>
                  <a:srgbClr val="CC0066"/>
                </a:solidFill>
                <a:latin typeface="Arial" charset="0"/>
                <a:sym typeface="Symbol" charset="2"/>
              </a:rPr>
              <a:t>!</a:t>
            </a:r>
            <a:r>
              <a:rPr lang="en-US" sz="1600">
                <a:solidFill>
                  <a:srgbClr val="CC0066"/>
                </a:solidFill>
                <a:latin typeface="Arial" charset="0"/>
              </a:rPr>
              <a:t> </a:t>
            </a:r>
          </a:p>
        </p:txBody>
      </p:sp>
      <p:sp>
        <p:nvSpPr>
          <p:cNvPr id="67" name="CasellaDiTesto 66"/>
          <p:cNvSpPr txBox="1"/>
          <p:nvPr/>
        </p:nvSpPr>
        <p:spPr>
          <a:xfrm>
            <a:off x="430213" y="4902200"/>
            <a:ext cx="11652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Upper limit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7005638" y="4017963"/>
            <a:ext cx="156527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Central interval</a:t>
            </a:r>
          </a:p>
        </p:txBody>
      </p:sp>
      <p:sp>
        <p:nvSpPr>
          <p:cNvPr id="52285" name="Line 38"/>
          <p:cNvSpPr>
            <a:spLocks noChangeShapeType="1"/>
          </p:cNvSpPr>
          <p:nvPr/>
        </p:nvSpPr>
        <p:spPr bwMode="auto">
          <a:xfrm flipV="1">
            <a:off x="963613" y="3167063"/>
            <a:ext cx="0" cy="15859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Freeform 42"/>
          <p:cNvSpPr>
            <a:spLocks/>
          </p:cNvSpPr>
          <p:nvPr/>
        </p:nvSpPr>
        <p:spPr bwMode="auto">
          <a:xfrm flipH="1">
            <a:off x="231775" y="3894138"/>
            <a:ext cx="1508125" cy="850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87" name="Line 40"/>
          <p:cNvSpPr>
            <a:spLocks noChangeShapeType="1"/>
          </p:cNvSpPr>
          <p:nvPr/>
        </p:nvSpPr>
        <p:spPr bwMode="auto">
          <a:xfrm flipV="1">
            <a:off x="125413" y="4751388"/>
            <a:ext cx="1871662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72" name="Connettore 2 71"/>
          <p:cNvCxnSpPr/>
          <p:nvPr/>
        </p:nvCxnSpPr>
        <p:spPr bwMode="auto">
          <a:xfrm>
            <a:off x="1214438" y="3109913"/>
            <a:ext cx="2044700" cy="131603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stealth" w="lg" len="lg"/>
          </a:ln>
          <a:effectLst/>
        </p:spPr>
      </p:cxnSp>
      <p:cxnSp>
        <p:nvCxnSpPr>
          <p:cNvPr id="73" name="Connettore 2 72"/>
          <p:cNvCxnSpPr/>
          <p:nvPr/>
        </p:nvCxnSpPr>
        <p:spPr bwMode="auto">
          <a:xfrm rot="10800000" flipV="1">
            <a:off x="5780088" y="2241550"/>
            <a:ext cx="1895475" cy="106362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stealth" w="lg" len="lg"/>
          </a:ln>
          <a:effectLst/>
        </p:spPr>
      </p:cxnSp>
      <p:cxnSp>
        <p:nvCxnSpPr>
          <p:cNvPr id="77" name="Connettore 2 76"/>
          <p:cNvCxnSpPr/>
          <p:nvPr/>
        </p:nvCxnSpPr>
        <p:spPr bwMode="auto">
          <a:xfrm rot="10800000" flipV="1">
            <a:off x="5024438" y="2251075"/>
            <a:ext cx="2473325" cy="37306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stealth" w="lg" len="lg"/>
          </a:ln>
          <a:effectLst/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29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-128"/>
                <a:cs typeface="ＭＳ Ｐゴシック" charset="-128"/>
              </a:rPr>
              <a:t>Feldman-Cousins approach</a:t>
            </a:r>
          </a:p>
        </p:txBody>
      </p:sp>
      <p:sp>
        <p:nvSpPr>
          <p:cNvPr id="53268" name="Rectangle 1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Define range such that: </a:t>
            </a:r>
          </a:p>
          <a:p>
            <a:pPr lvl="1"/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|) /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|</a:t>
            </a:r>
            <a:r>
              <a:rPr lang="en-US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best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)) &gt;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k</a:t>
            </a:r>
            <a:r>
              <a:rPr lang="en-US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</a:t>
            </a:r>
            <a:endParaRPr lang="en-US" sz="2400" dirty="0">
              <a:latin typeface="Times New Roman" charset="0"/>
              <a:sym typeface="Symbol" charset="2"/>
            </a:endParaRPr>
          </a:p>
          <a:p>
            <a:endParaRPr lang="en-US" sz="2800" dirty="0"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5325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325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0C3F95F-5A99-0B4A-B760-B0CEC5F5918F}" type="slidenum">
              <a:rPr lang="it-IT" smtClean="0"/>
              <a:pPr/>
              <a:t>39</a:t>
            </a:fld>
            <a:endParaRPr lang="it-IT"/>
          </a:p>
        </p:txBody>
      </p:sp>
      <p:sp>
        <p:nvSpPr>
          <p:cNvPr id="53253" name="Line 2"/>
          <p:cNvSpPr>
            <a:spLocks noChangeShapeType="1"/>
          </p:cNvSpPr>
          <p:nvPr/>
        </p:nvSpPr>
        <p:spPr bwMode="auto">
          <a:xfrm flipV="1">
            <a:off x="3060700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4" name="Line 3"/>
          <p:cNvSpPr>
            <a:spLocks noChangeShapeType="1"/>
          </p:cNvSpPr>
          <p:nvPr/>
        </p:nvSpPr>
        <p:spPr bwMode="auto">
          <a:xfrm flipV="1">
            <a:off x="2195513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5" name="Line 4"/>
          <p:cNvSpPr>
            <a:spLocks noChangeShapeType="1"/>
          </p:cNvSpPr>
          <p:nvPr/>
        </p:nvSpPr>
        <p:spPr bwMode="auto">
          <a:xfrm flipV="1">
            <a:off x="2627313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6" name="Line 5"/>
          <p:cNvSpPr>
            <a:spLocks noChangeShapeType="1"/>
          </p:cNvSpPr>
          <p:nvPr/>
        </p:nvSpPr>
        <p:spPr bwMode="auto">
          <a:xfrm flipV="1">
            <a:off x="3492500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7" name="Line 6"/>
          <p:cNvSpPr>
            <a:spLocks noChangeShapeType="1"/>
          </p:cNvSpPr>
          <p:nvPr/>
        </p:nvSpPr>
        <p:spPr bwMode="auto">
          <a:xfrm flipV="1">
            <a:off x="3924300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8" name="Line 7"/>
          <p:cNvSpPr>
            <a:spLocks noChangeShapeType="1"/>
          </p:cNvSpPr>
          <p:nvPr/>
        </p:nvSpPr>
        <p:spPr bwMode="auto">
          <a:xfrm flipV="1">
            <a:off x="4356100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9" name="Line 8"/>
          <p:cNvSpPr>
            <a:spLocks noChangeShapeType="1"/>
          </p:cNvSpPr>
          <p:nvPr/>
        </p:nvSpPr>
        <p:spPr bwMode="auto">
          <a:xfrm flipV="1">
            <a:off x="4787900" y="2613025"/>
            <a:ext cx="0" cy="30241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0" name="Line 9"/>
          <p:cNvSpPr>
            <a:spLocks noChangeShapeType="1"/>
          </p:cNvSpPr>
          <p:nvPr/>
        </p:nvSpPr>
        <p:spPr bwMode="auto">
          <a:xfrm>
            <a:off x="1763713" y="5205413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1" name="Line 10"/>
          <p:cNvSpPr>
            <a:spLocks noChangeShapeType="1"/>
          </p:cNvSpPr>
          <p:nvPr/>
        </p:nvSpPr>
        <p:spPr bwMode="auto">
          <a:xfrm>
            <a:off x="1763713" y="47720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2" name="Line 11"/>
          <p:cNvSpPr>
            <a:spLocks noChangeShapeType="1"/>
          </p:cNvSpPr>
          <p:nvPr/>
        </p:nvSpPr>
        <p:spPr bwMode="auto">
          <a:xfrm>
            <a:off x="1763713" y="43402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3" name="Line 12"/>
          <p:cNvSpPr>
            <a:spLocks noChangeShapeType="1"/>
          </p:cNvSpPr>
          <p:nvPr/>
        </p:nvSpPr>
        <p:spPr bwMode="auto">
          <a:xfrm>
            <a:off x="1763713" y="39084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4" name="Line 13"/>
          <p:cNvSpPr>
            <a:spLocks noChangeShapeType="1"/>
          </p:cNvSpPr>
          <p:nvPr/>
        </p:nvSpPr>
        <p:spPr bwMode="auto">
          <a:xfrm>
            <a:off x="1763713" y="34766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5" name="Line 14"/>
          <p:cNvSpPr>
            <a:spLocks noChangeShapeType="1"/>
          </p:cNvSpPr>
          <p:nvPr/>
        </p:nvSpPr>
        <p:spPr bwMode="auto">
          <a:xfrm>
            <a:off x="1763713" y="30448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6" name="Line 15"/>
          <p:cNvSpPr>
            <a:spLocks noChangeShapeType="1"/>
          </p:cNvSpPr>
          <p:nvPr/>
        </p:nvSpPr>
        <p:spPr bwMode="auto">
          <a:xfrm>
            <a:off x="1763713" y="2613025"/>
            <a:ext cx="30241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69" name="Line 19"/>
          <p:cNvSpPr>
            <a:spLocks noChangeShapeType="1"/>
          </p:cNvSpPr>
          <p:nvPr/>
        </p:nvSpPr>
        <p:spPr bwMode="auto">
          <a:xfrm flipV="1">
            <a:off x="1763713" y="2397125"/>
            <a:ext cx="0" cy="32400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0" name="Line 20"/>
          <p:cNvSpPr>
            <a:spLocks noChangeShapeType="1"/>
          </p:cNvSpPr>
          <p:nvPr/>
        </p:nvSpPr>
        <p:spPr bwMode="auto">
          <a:xfrm flipV="1">
            <a:off x="323850" y="5637213"/>
            <a:ext cx="49688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1" name="Text Box 21"/>
          <p:cNvSpPr txBox="1">
            <a:spLocks noChangeArrowheads="1"/>
          </p:cNvSpPr>
          <p:nvPr/>
        </p:nvSpPr>
        <p:spPr bwMode="auto">
          <a:xfrm>
            <a:off x="4716463" y="5708650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3272" name="Text Box 22"/>
          <p:cNvSpPr txBox="1">
            <a:spLocks noChangeArrowheads="1"/>
          </p:cNvSpPr>
          <p:nvPr/>
        </p:nvSpPr>
        <p:spPr bwMode="auto">
          <a:xfrm>
            <a:off x="1260475" y="2605088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</a:t>
            </a:r>
          </a:p>
        </p:txBody>
      </p:sp>
      <p:sp>
        <p:nvSpPr>
          <p:cNvPr id="53273" name="Line 23"/>
          <p:cNvSpPr>
            <a:spLocks noChangeShapeType="1"/>
          </p:cNvSpPr>
          <p:nvPr/>
        </p:nvSpPr>
        <p:spPr bwMode="auto">
          <a:xfrm flipV="1">
            <a:off x="1763713" y="2613025"/>
            <a:ext cx="3024187" cy="3024188"/>
          </a:xfrm>
          <a:prstGeom prst="line">
            <a:avLst/>
          </a:prstGeom>
          <a:noFill/>
          <a:ln w="285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4" name="Line 48"/>
          <p:cNvSpPr>
            <a:spLocks noChangeShapeType="1"/>
          </p:cNvSpPr>
          <p:nvPr/>
        </p:nvSpPr>
        <p:spPr bwMode="auto">
          <a:xfrm flipV="1">
            <a:off x="2484438" y="3332163"/>
            <a:ext cx="2303462" cy="23050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5" name="Line 49"/>
          <p:cNvSpPr>
            <a:spLocks noChangeShapeType="1"/>
          </p:cNvSpPr>
          <p:nvPr/>
        </p:nvSpPr>
        <p:spPr bwMode="auto">
          <a:xfrm flipV="1">
            <a:off x="1044575" y="2613025"/>
            <a:ext cx="3024188" cy="30241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6" name="Text Box 60"/>
          <p:cNvSpPr txBox="1">
            <a:spLocks noChangeArrowheads="1"/>
          </p:cNvSpPr>
          <p:nvPr/>
        </p:nvSpPr>
        <p:spPr bwMode="auto">
          <a:xfrm>
            <a:off x="6084888" y="1989138"/>
            <a:ext cx="183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ym typeface="Symbol" charset="2"/>
              </a:rPr>
              <a:t></a:t>
            </a:r>
            <a:r>
              <a:rPr lang="en-US" sz="2000" baseline="-25000">
                <a:sym typeface="Symbol" charset="2"/>
              </a:rPr>
              <a:t>best</a:t>
            </a:r>
            <a:r>
              <a:rPr lang="en-US" sz="2000">
                <a:sym typeface="Symbol" charset="2"/>
              </a:rPr>
              <a:t> = max(</a:t>
            </a:r>
            <a:r>
              <a:rPr lang="en-US" sz="2000" i="1">
                <a:sym typeface="Symbol" charset="2"/>
              </a:rPr>
              <a:t>x</a:t>
            </a:r>
            <a:r>
              <a:rPr lang="en-US" sz="2000">
                <a:sym typeface="Symbol" charset="2"/>
              </a:rPr>
              <a:t>, 0)</a:t>
            </a:r>
          </a:p>
        </p:txBody>
      </p:sp>
      <p:sp>
        <p:nvSpPr>
          <p:cNvPr id="53277" name="Line 61"/>
          <p:cNvSpPr>
            <a:spLocks noChangeShapeType="1"/>
          </p:cNvSpPr>
          <p:nvPr/>
        </p:nvSpPr>
        <p:spPr bwMode="auto">
          <a:xfrm>
            <a:off x="323850" y="5637213"/>
            <a:ext cx="1441450" cy="0"/>
          </a:xfrm>
          <a:prstGeom prst="line">
            <a:avLst/>
          </a:prstGeom>
          <a:noFill/>
          <a:ln w="2857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78" name="Freeform 63"/>
          <p:cNvSpPr>
            <a:spLocks/>
          </p:cNvSpPr>
          <p:nvPr/>
        </p:nvSpPr>
        <p:spPr bwMode="auto">
          <a:xfrm>
            <a:off x="2390775" y="3332163"/>
            <a:ext cx="2397125" cy="2311400"/>
          </a:xfrm>
          <a:custGeom>
            <a:avLst/>
            <a:gdLst>
              <a:gd name="T0" fmla="*/ 0 w 1510"/>
              <a:gd name="T1" fmla="*/ 2147483647 h 1456"/>
              <a:gd name="T2" fmla="*/ 2147483647 w 1510"/>
              <a:gd name="T3" fmla="*/ 2147483647 h 1456"/>
              <a:gd name="T4" fmla="*/ 2147483647 w 1510"/>
              <a:gd name="T5" fmla="*/ 2147483647 h 1456"/>
              <a:gd name="T6" fmla="*/ 2147483647 w 1510"/>
              <a:gd name="T7" fmla="*/ 2147483647 h 1456"/>
              <a:gd name="T8" fmla="*/ 2147483647 w 1510"/>
              <a:gd name="T9" fmla="*/ 2147483647 h 1456"/>
              <a:gd name="T10" fmla="*/ 2147483647 w 1510"/>
              <a:gd name="T11" fmla="*/ 0 h 14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10"/>
              <a:gd name="T19" fmla="*/ 0 h 1456"/>
              <a:gd name="T20" fmla="*/ 1510 w 1510"/>
              <a:gd name="T21" fmla="*/ 1456 h 14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10" h="1456">
                <a:moveTo>
                  <a:pt x="0" y="1456"/>
                </a:moveTo>
                <a:lnTo>
                  <a:pt x="117" y="1321"/>
                </a:lnTo>
                <a:lnTo>
                  <a:pt x="246" y="1201"/>
                </a:lnTo>
                <a:lnTo>
                  <a:pt x="407" y="1085"/>
                </a:lnTo>
                <a:lnTo>
                  <a:pt x="537" y="973"/>
                </a:lnTo>
                <a:lnTo>
                  <a:pt x="1510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279" name="Freeform 64"/>
          <p:cNvSpPr>
            <a:spLocks/>
          </p:cNvSpPr>
          <p:nvPr/>
        </p:nvSpPr>
        <p:spPr bwMode="auto">
          <a:xfrm>
            <a:off x="342900" y="2614613"/>
            <a:ext cx="3725863" cy="2928937"/>
          </a:xfrm>
          <a:custGeom>
            <a:avLst/>
            <a:gdLst>
              <a:gd name="T0" fmla="*/ 0 w 2347"/>
              <a:gd name="T1" fmla="*/ 2147483647 h 1845"/>
              <a:gd name="T2" fmla="*/ 2147483647 w 2347"/>
              <a:gd name="T3" fmla="*/ 2147483647 h 1845"/>
              <a:gd name="T4" fmla="*/ 2147483647 w 2347"/>
              <a:gd name="T5" fmla="*/ 2147483647 h 1845"/>
              <a:gd name="T6" fmla="*/ 2147483647 w 2347"/>
              <a:gd name="T7" fmla="*/ 2147483647 h 1845"/>
              <a:gd name="T8" fmla="*/ 2147483647 w 2347"/>
              <a:gd name="T9" fmla="*/ 2147483647 h 1845"/>
              <a:gd name="T10" fmla="*/ 2147483647 w 2347"/>
              <a:gd name="T11" fmla="*/ 0 h 184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1845"/>
              <a:gd name="T20" fmla="*/ 2347 w 2347"/>
              <a:gd name="T21" fmla="*/ 1845 h 184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1845">
                <a:moveTo>
                  <a:pt x="0" y="1845"/>
                </a:moveTo>
                <a:lnTo>
                  <a:pt x="261" y="1794"/>
                </a:lnTo>
                <a:lnTo>
                  <a:pt x="558" y="1653"/>
                </a:lnTo>
                <a:lnTo>
                  <a:pt x="807" y="1485"/>
                </a:lnTo>
                <a:lnTo>
                  <a:pt x="1209" y="1137"/>
                </a:lnTo>
                <a:lnTo>
                  <a:pt x="2347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280" name="Line 65"/>
          <p:cNvSpPr>
            <a:spLocks noChangeShapeType="1"/>
          </p:cNvSpPr>
          <p:nvPr/>
        </p:nvSpPr>
        <p:spPr bwMode="auto">
          <a:xfrm>
            <a:off x="2484438" y="4197350"/>
            <a:ext cx="0" cy="1295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81" name="Text Box 66"/>
          <p:cNvSpPr txBox="1">
            <a:spLocks noChangeArrowheads="1"/>
          </p:cNvSpPr>
          <p:nvPr/>
        </p:nvSpPr>
        <p:spPr bwMode="auto">
          <a:xfrm>
            <a:off x="611188" y="3836988"/>
            <a:ext cx="183515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latin typeface="Arial" charset="0"/>
              </a:rPr>
              <a:t>Asymmetric errors</a:t>
            </a:r>
          </a:p>
        </p:txBody>
      </p:sp>
      <p:sp>
        <p:nvSpPr>
          <p:cNvPr id="53282" name="Line 67"/>
          <p:cNvSpPr>
            <a:spLocks noChangeShapeType="1"/>
          </p:cNvSpPr>
          <p:nvPr/>
        </p:nvSpPr>
        <p:spPr bwMode="auto">
          <a:xfrm>
            <a:off x="1403350" y="5132388"/>
            <a:ext cx="0" cy="504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83" name="Text Box 68"/>
          <p:cNvSpPr txBox="1">
            <a:spLocks noChangeArrowheads="1"/>
          </p:cNvSpPr>
          <p:nvPr/>
        </p:nvSpPr>
        <p:spPr bwMode="auto">
          <a:xfrm>
            <a:off x="468313" y="4629150"/>
            <a:ext cx="1255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latin typeface="Arial" charset="0"/>
              </a:rPr>
              <a:t>Upper limits</a:t>
            </a:r>
          </a:p>
        </p:txBody>
      </p:sp>
      <p:sp>
        <p:nvSpPr>
          <p:cNvPr id="53284" name="Line 69"/>
          <p:cNvSpPr>
            <a:spLocks noChangeShapeType="1"/>
          </p:cNvSpPr>
          <p:nvPr/>
        </p:nvSpPr>
        <p:spPr bwMode="auto">
          <a:xfrm>
            <a:off x="2124075" y="4556125"/>
            <a:ext cx="0" cy="10810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85" name="Line 70"/>
          <p:cNvSpPr>
            <a:spLocks noChangeShapeType="1"/>
          </p:cNvSpPr>
          <p:nvPr/>
        </p:nvSpPr>
        <p:spPr bwMode="auto">
          <a:xfrm>
            <a:off x="3852863" y="2828925"/>
            <a:ext cx="0" cy="14398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86" name="Text Box 71"/>
          <p:cNvSpPr txBox="1">
            <a:spLocks noChangeArrowheads="1"/>
          </p:cNvSpPr>
          <p:nvPr/>
        </p:nvSpPr>
        <p:spPr bwMode="auto">
          <a:xfrm>
            <a:off x="2339975" y="2635250"/>
            <a:ext cx="12954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latin typeface="Arial" charset="0"/>
              </a:rPr>
              <a:t>Usual errors </a:t>
            </a:r>
          </a:p>
        </p:txBody>
      </p:sp>
      <p:sp>
        <p:nvSpPr>
          <p:cNvPr id="53287" name="Text Box 72"/>
          <p:cNvSpPr txBox="1">
            <a:spLocks noChangeArrowheads="1"/>
          </p:cNvSpPr>
          <p:nvPr/>
        </p:nvSpPr>
        <p:spPr bwMode="auto">
          <a:xfrm>
            <a:off x="5651500" y="5445125"/>
            <a:ext cx="3095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CC0066"/>
                </a:solidFill>
                <a:latin typeface="Arial" charset="0"/>
              </a:rPr>
              <a:t>Will see more when talking about upper limits…</a:t>
            </a:r>
          </a:p>
        </p:txBody>
      </p:sp>
      <p:pic>
        <p:nvPicPr>
          <p:cNvPr id="53288" name="Picture 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3109913"/>
            <a:ext cx="33131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9" name="Picture 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902075"/>
            <a:ext cx="38893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90" name="Line 75"/>
          <p:cNvSpPr>
            <a:spLocks noChangeShapeType="1"/>
          </p:cNvSpPr>
          <p:nvPr/>
        </p:nvSpPr>
        <p:spPr bwMode="auto">
          <a:xfrm flipV="1">
            <a:off x="7380288" y="2924175"/>
            <a:ext cx="1444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91" name="Text Box 77"/>
          <p:cNvSpPr txBox="1">
            <a:spLocks noChangeArrowheads="1"/>
          </p:cNvSpPr>
          <p:nvPr/>
        </p:nvSpPr>
        <p:spPr bwMode="auto">
          <a:xfrm>
            <a:off x="7512050" y="2636838"/>
            <a:ext cx="1433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ym typeface="Symbol" charset="2"/>
              </a:rPr>
              <a:t></a:t>
            </a:r>
            <a:r>
              <a:rPr lang="en-US" sz="1400" baseline="-25000">
                <a:sym typeface="Symbol" charset="2"/>
              </a:rPr>
              <a:t>best</a:t>
            </a:r>
            <a:r>
              <a:rPr lang="en-US" sz="1400">
                <a:sym typeface="Symbol" charset="2"/>
              </a:rPr>
              <a:t> = </a:t>
            </a:r>
            <a:r>
              <a:rPr lang="en-US" sz="1400" i="1">
                <a:sym typeface="Symbol" charset="2"/>
              </a:rPr>
              <a:t>x</a:t>
            </a:r>
            <a:r>
              <a:rPr lang="en-US" sz="1400">
                <a:sym typeface="Symbol" charset="2"/>
              </a:rPr>
              <a:t> for </a:t>
            </a:r>
            <a:r>
              <a:rPr lang="en-US" sz="1400" i="1">
                <a:sym typeface="Symbol" charset="2"/>
              </a:rPr>
              <a:t>x</a:t>
            </a:r>
            <a:r>
              <a:rPr lang="en-US" sz="1400">
                <a:sym typeface="Symbol" charset="2"/>
              </a:rPr>
              <a:t>  0</a:t>
            </a:r>
            <a:endParaRPr lang="en-US" sz="1400" i="1">
              <a:sym typeface="Symbol" charset="2"/>
            </a:endParaRPr>
          </a:p>
        </p:txBody>
      </p:sp>
      <p:sp>
        <p:nvSpPr>
          <p:cNvPr id="53292" name="Text Box 78"/>
          <p:cNvSpPr txBox="1">
            <a:spLocks noChangeArrowheads="1"/>
          </p:cNvSpPr>
          <p:nvPr/>
        </p:nvSpPr>
        <p:spPr bwMode="auto">
          <a:xfrm>
            <a:off x="5435600" y="4652963"/>
            <a:ext cx="284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Solution can be found numerically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Binned fits: minimum</a:t>
            </a:r>
            <a:r>
              <a:rPr lang="en-US" sz="3600">
                <a:ea typeface="ＭＳ Ｐゴシック" charset="-128"/>
                <a:cs typeface="ＭＳ Ｐゴシック" charset="-128"/>
                <a:sym typeface="Symbol" charset="2"/>
              </a:rPr>
              <a:t></a:t>
            </a:r>
            <a:r>
              <a:rPr lang="en-US" sz="3600" baseline="30000"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</a:p>
        </p:txBody>
      </p:sp>
      <p:sp>
        <p:nvSpPr>
          <p:cNvPr id="573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Bin entries can be approximated by Gaussian for sufficiently </a:t>
            </a:r>
            <a:r>
              <a:rPr lang="en-US" sz="18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large number of entries</a:t>
            </a:r>
            <a:r>
              <a:rPr lang="en-US" sz="1800" dirty="0">
                <a:ea typeface="ＭＳ Ｐゴシック" charset="-128"/>
                <a:cs typeface="ＭＳ Ｐゴシック" charset="-128"/>
              </a:rPr>
              <a:t> with std. </a:t>
            </a:r>
            <a:r>
              <a:rPr lang="en-US" sz="1800">
                <a:ea typeface="ＭＳ Ｐゴシック" charset="-128"/>
                <a:cs typeface="ＭＳ Ｐゴシック" charset="-128"/>
              </a:rPr>
              <a:t>dev. </a:t>
            </a:r>
            <a:r>
              <a:rPr lang="en-US" sz="1800" dirty="0">
                <a:ea typeface="ＭＳ Ｐゴシック" charset="-128"/>
                <a:cs typeface="ＭＳ Ｐゴシック" charset="-128"/>
              </a:rPr>
              <a:t>equal to 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i="1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sz="1800" dirty="0" err="1">
                <a:ea typeface="ＭＳ Ｐゴシック" charset="-128"/>
                <a:cs typeface="ＭＳ Ｐゴシック" charset="-128"/>
                <a:sym typeface="Symbol" charset="2"/>
              </a:rPr>
              <a:t>Neyman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):</a:t>
            </a:r>
            <a:endParaRPr lang="en-US" sz="1800" i="1" baseline="-25000" dirty="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The expected number of entries </a:t>
            </a:r>
            <a:r>
              <a:rPr lang="en-US" sz="1800" dirty="0" err="1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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is often approximated as the value of a continuous function 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f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at the center 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x</a:t>
            </a:r>
            <a:r>
              <a:rPr lang="en-US" sz="1800" i="1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 of the bin:</a:t>
            </a: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4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4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4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Denominator 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dirty="0">
                <a:ea typeface="ＭＳ Ｐゴシック" charset="-128"/>
                <a:cs typeface="ＭＳ Ｐゴシック" charset="-128"/>
              </a:rPr>
              <a:t> could be replaced by  </a:t>
            </a:r>
            <a:r>
              <a:rPr lang="en-US" sz="1800" dirty="0" err="1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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=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f</a:t>
            </a:r>
            <a:r>
              <a:rPr lang="en-US" sz="18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; 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…, </a:t>
            </a:r>
            <a:r>
              <a:rPr lang="en-US" sz="18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i="1" baseline="-25000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 </a:t>
            </a:r>
            <a:r>
              <a:rPr lang="en-US" sz="1800" dirty="0">
                <a:ea typeface="ＭＳ Ｐゴシック" charset="-128"/>
                <a:cs typeface="ＭＳ Ｐゴシック" charset="-128"/>
                <a:sym typeface="Symbol" charset="2"/>
              </a:rPr>
              <a:t>(Pearson)</a:t>
            </a:r>
            <a:endParaRPr lang="en-US" sz="180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Usually simpler to implement than un-binned ML fits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ea typeface="ＭＳ Ｐゴシック" charset="-128"/>
                <a:cs typeface="ＭＳ Ｐゴシック" charset="-128"/>
              </a:rPr>
              <a:t>Analytic solution exists for linear and other simple problems 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Un-binned ML fits unpractical for large sample size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Binned fits can give poor results for small number of entries</a:t>
            </a:r>
          </a:p>
        </p:txBody>
      </p:sp>
      <p:sp>
        <p:nvSpPr>
          <p:cNvPr id="5734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734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DA211E72-0B51-3B4C-A200-1A5DCC64A200}" type="slidenum">
              <a:rPr lang="it-IT" smtClean="0"/>
              <a:pPr/>
              <a:t>40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286000"/>
            <a:ext cx="5753100" cy="19911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Fit quality</a:t>
            </a:r>
          </a:p>
        </p:txBody>
      </p:sp>
      <p:sp>
        <p:nvSpPr>
          <p:cNvPr id="593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The value of the Maximum Likelihood obtained in a fit w.r.t its expected distributions don’t give any information about the goodness of the fit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Chi-square test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</a:t>
            </a:r>
            <a:r>
              <a:rPr lang="en-US" sz="1800">
                <a:sym typeface="Symbol" charset="2"/>
              </a:rPr>
              <a:t></a:t>
            </a:r>
            <a:r>
              <a:rPr lang="en-US" sz="1800" baseline="30000">
                <a:sym typeface="Symbol" charset="2"/>
              </a:rPr>
              <a:t>2</a:t>
            </a:r>
            <a:r>
              <a:rPr lang="en-US" sz="1800">
                <a:sym typeface="Symbol" charset="2"/>
              </a:rPr>
              <a:t> of a fit with a Gaussian underlying model should be distributed according to a known PDF</a:t>
            </a:r>
          </a:p>
          <a:p>
            <a:pPr lvl="1">
              <a:lnSpc>
                <a:spcPct val="80000"/>
              </a:lnSpc>
            </a:pPr>
            <a:endParaRPr lang="en-US" sz="1800"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1800"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1800"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1800">
              <a:sym typeface="Symbol" charset="2"/>
            </a:endParaRPr>
          </a:p>
          <a:p>
            <a:pPr lvl="1">
              <a:lnSpc>
                <a:spcPct val="80000"/>
              </a:lnSpc>
            </a:pPr>
            <a:r>
              <a:rPr lang="en-US" sz="1800">
                <a:sym typeface="Symbol" charset="2"/>
              </a:rPr>
              <a:t>Sometimes this is not the case, if the model can’t be sufficiently approximated with a Gaussian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ym typeface="Symbol" charset="2"/>
              </a:rPr>
              <a:t>The integral of the right-most tail (</a:t>
            </a:r>
            <a:r>
              <a:rPr lang="en-US" sz="1800" i="1">
                <a:latin typeface="Times New Roman" charset="0"/>
                <a:sym typeface="Symbol" charset="2"/>
              </a:rPr>
              <a:t>P</a:t>
            </a:r>
            <a:r>
              <a:rPr lang="en-US" sz="1800">
                <a:latin typeface="Times New Roman" charset="0"/>
                <a:sym typeface="Symbol" charset="2"/>
              </a:rPr>
              <a:t>(</a:t>
            </a:r>
            <a:r>
              <a:rPr lang="en-US" sz="1800" baseline="30000">
                <a:latin typeface="Times New Roman" charset="0"/>
                <a:sym typeface="Symbol" charset="2"/>
              </a:rPr>
              <a:t>2</a:t>
            </a:r>
            <a:r>
              <a:rPr lang="en-US" sz="1800">
                <a:latin typeface="Times New Roman" charset="0"/>
                <a:sym typeface="Symbol" charset="2"/>
              </a:rPr>
              <a:t>&gt;</a:t>
            </a:r>
            <a:r>
              <a:rPr lang="en-US" sz="1800" i="1">
                <a:latin typeface="Times New Roman" charset="0"/>
                <a:sym typeface="Symbol" charset="2"/>
              </a:rPr>
              <a:t>X</a:t>
            </a:r>
            <a:r>
              <a:rPr lang="en-US" sz="1800">
                <a:latin typeface="Times New Roman" charset="0"/>
                <a:sym typeface="Symbol" charset="2"/>
              </a:rPr>
              <a:t>)</a:t>
            </a:r>
            <a:r>
              <a:rPr lang="en-US" sz="1800">
                <a:sym typeface="Symbol" charset="2"/>
              </a:rPr>
              <a:t>) is one example of so-called ‘</a:t>
            </a:r>
            <a:r>
              <a:rPr lang="en-US" sz="1800" i="1">
                <a:solidFill>
                  <a:schemeClr val="accent2"/>
                </a:solidFill>
                <a:sym typeface="Symbol" charset="2"/>
              </a:rPr>
              <a:t>p</a:t>
            </a:r>
            <a:r>
              <a:rPr lang="en-US" sz="1800">
                <a:solidFill>
                  <a:schemeClr val="accent2"/>
                </a:solidFill>
                <a:sym typeface="Symbol" charset="2"/>
              </a:rPr>
              <a:t>-value</a:t>
            </a:r>
            <a:r>
              <a:rPr lang="en-US" sz="1800">
                <a:sym typeface="Symbol" charset="2"/>
              </a:rPr>
              <a:t>’</a:t>
            </a:r>
          </a:p>
          <a:p>
            <a:pPr>
              <a:lnSpc>
                <a:spcPct val="80000"/>
              </a:lnSpc>
            </a:pPr>
            <a:endParaRPr lang="en-US" sz="2000">
              <a:solidFill>
                <a:srgbClr val="CC0066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Beware! </a:t>
            </a:r>
            <a:r>
              <a:rPr lang="en-US" sz="2000" i="1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p</a:t>
            </a: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-values are not the “</a:t>
            </a:r>
            <a:r>
              <a:rPr lang="en-US" sz="2000" i="1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probability of the fit hypothesis</a:t>
            </a: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”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</a:rPr>
              <a:t>This would be a Bayesian probability, with a different meaning, and should be computed in a different way (</a:t>
            </a:r>
            <a:r>
              <a:rPr lang="en-US" sz="1800">
                <a:solidFill>
                  <a:srgbClr val="CC0066"/>
                </a:solidFill>
                <a:sym typeface="Wingdings" charset="2"/>
              </a:rPr>
              <a:t> </a:t>
            </a:r>
            <a:r>
              <a:rPr lang="en-US" sz="1800">
                <a:solidFill>
                  <a:srgbClr val="CC0066"/>
                </a:solidFill>
              </a:rPr>
              <a:t>next lecture)!</a:t>
            </a:r>
          </a:p>
        </p:txBody>
      </p:sp>
      <p:sp>
        <p:nvSpPr>
          <p:cNvPr id="5939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939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939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B33EC6B5-DEA8-AB45-81EA-751C25D604D8}" type="slidenum">
              <a:rPr lang="it-IT" smtClean="0"/>
              <a:pPr/>
              <a:t>41</a:t>
            </a:fld>
            <a:endParaRPr lang="it-IT"/>
          </a:p>
        </p:txBody>
      </p:sp>
      <p:pic>
        <p:nvPicPr>
          <p:cNvPr id="593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806700"/>
            <a:ext cx="4464050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0" name="Text Box 5"/>
          <p:cNvSpPr txBox="1">
            <a:spLocks noChangeArrowheads="1"/>
          </p:cNvSpPr>
          <p:nvPr/>
        </p:nvSpPr>
        <p:spPr bwMode="auto">
          <a:xfrm>
            <a:off x="6659563" y="2859088"/>
            <a:ext cx="2165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>
                <a:solidFill>
                  <a:schemeClr val="accent1"/>
                </a:solidFill>
              </a:rPr>
              <a:t>n</a:t>
            </a:r>
            <a:r>
              <a:rPr lang="en-US" sz="1800">
                <a:solidFill>
                  <a:schemeClr val="accent1"/>
                </a:solidFill>
                <a:latin typeface="Arial" charset="0"/>
              </a:rPr>
              <a:t> is the number of</a:t>
            </a:r>
            <a:br>
              <a:rPr lang="en-US" sz="1800">
                <a:solidFill>
                  <a:schemeClr val="accent1"/>
                </a:solidFill>
                <a:latin typeface="Arial" charset="0"/>
              </a:rPr>
            </a:br>
            <a:r>
              <a:rPr lang="en-US" sz="1800">
                <a:solidFill>
                  <a:schemeClr val="accent1"/>
                </a:solidFill>
                <a:latin typeface="Arial" charset="0"/>
              </a:rPr>
              <a:t>degrees of freedom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Binned likelihood</a:t>
            </a:r>
          </a:p>
        </p:txBody>
      </p:sp>
      <p:sp>
        <p:nvSpPr>
          <p:cNvPr id="614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>
                <a:ea typeface="ＭＳ Ｐゴシック" charset="-128"/>
                <a:cs typeface="ＭＳ Ｐゴシック" charset="-128"/>
              </a:rPr>
              <a:t>Assume our sample is a 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binned</a:t>
            </a:r>
            <a:r>
              <a:rPr lang="en-US" sz="1800">
                <a:ea typeface="ＭＳ Ｐゴシック" charset="-128"/>
                <a:cs typeface="ＭＳ Ｐゴシック" charset="-128"/>
              </a:rPr>
              <a:t> histogram from an event counting experiment (obeying Poissonian statistics), with 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no need of a Gaussian approximation</a:t>
            </a:r>
          </a:p>
          <a:p>
            <a:r>
              <a:rPr lang="en-US" sz="1800">
                <a:ea typeface="ＭＳ Ｐゴシック" charset="-128"/>
                <a:cs typeface="ＭＳ Ｐゴシック" charset="-128"/>
              </a:rPr>
              <a:t>We can build a likelihood function multiplying Poisson distributions for the number of entries in each bin,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{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i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}</a:t>
            </a:r>
            <a:r>
              <a:rPr lang="en-US" sz="1800">
                <a:ea typeface="ＭＳ Ｐゴシック" charset="-128"/>
                <a:cs typeface="ＭＳ Ｐゴシック" charset="-128"/>
              </a:rPr>
              <a:t> having expected number of entries depending on some unknown parameters: 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</a:t>
            </a:r>
            <a:r>
              <a:rPr lang="en-US" sz="1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i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…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1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k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</a:p>
          <a:p>
            <a:r>
              <a:rPr lang="en-US" sz="1800">
                <a:ea typeface="ＭＳ Ｐゴシック" charset="-128"/>
                <a:cs typeface="ＭＳ Ｐゴシック" charset="-128"/>
              </a:rPr>
              <a:t>We can minimize the following quantity:</a:t>
            </a: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  <a:p>
            <a:endParaRPr lang="en-US" sz="18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4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144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144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DF51CB4A-E620-6343-9A54-4E68D0FC754D}" type="slidenum">
              <a:rPr lang="it-IT" smtClean="0"/>
              <a:pPr/>
              <a:t>42</a:t>
            </a:fld>
            <a:endParaRPr lang="it-IT"/>
          </a:p>
        </p:txBody>
      </p:sp>
      <p:pic>
        <p:nvPicPr>
          <p:cNvPr id="6144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500438"/>
            <a:ext cx="7416800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Binned likelihood ratio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A better alternative to the (Gaussian-inspired, Neyman and Pearson’s) 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</a:t>
            </a:r>
            <a:r>
              <a:rPr lang="en-US" sz="2000" baseline="30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has been proposed by Baker and Cousins using the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likelihood ratio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:</a:t>
            </a: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Same minimum value as previous slide, since a constant term has been added to the log-likelihood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It also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provides a goodness-of-fit information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, and asymptotically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obeys chi-squared distribution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with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k</a:t>
            </a:r>
            <a:r>
              <a:rPr lang="en-US" sz="2000" i="1"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degrees of freedom (Wilks’ theorem)</a:t>
            </a:r>
          </a:p>
        </p:txBody>
      </p:sp>
      <p:sp>
        <p:nvSpPr>
          <p:cNvPr id="6349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349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349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D9AA9500-2C29-E34D-8FA9-809CD232D303}" type="slidenum">
              <a:rPr lang="it-IT" smtClean="0"/>
              <a:pPr/>
              <a:t>43</a:t>
            </a:fld>
            <a:endParaRPr lang="it-IT"/>
          </a:p>
        </p:txBody>
      </p:sp>
      <p:pic>
        <p:nvPicPr>
          <p:cNvPr id="6349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060575"/>
            <a:ext cx="77057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Text Box 4"/>
          <p:cNvSpPr txBox="1">
            <a:spLocks noChangeArrowheads="1"/>
          </p:cNvSpPr>
          <p:nvPr/>
        </p:nvSpPr>
        <p:spPr bwMode="auto">
          <a:xfrm>
            <a:off x="2268538" y="5589588"/>
            <a:ext cx="6481762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chemeClr val="folHlink"/>
                </a:solidFill>
                <a:latin typeface="Arial" charset="0"/>
              </a:rPr>
              <a:t>S. Baker and R. Cousins, Clarification of the Use of Chi-square and Likelihood Functions in Fits to Histograms, NIM 221:437 (1984)</a:t>
            </a:r>
            <a:endParaRPr lang="en-US" sz="1600">
              <a:latin typeface="Arial" charset="0"/>
            </a:endParaRPr>
          </a:p>
        </p:txBody>
      </p:sp>
      <p:sp>
        <p:nvSpPr>
          <p:cNvPr id="63497" name="Line 6"/>
          <p:cNvSpPr>
            <a:spLocks noChangeShapeType="1"/>
          </p:cNvSpPr>
          <p:nvPr/>
        </p:nvSpPr>
        <p:spPr bwMode="auto">
          <a:xfrm flipV="1">
            <a:off x="5435600" y="2565400"/>
            <a:ext cx="576263" cy="2159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3498" name="Line 7"/>
          <p:cNvSpPr>
            <a:spLocks noChangeShapeType="1"/>
          </p:cNvSpPr>
          <p:nvPr/>
        </p:nvSpPr>
        <p:spPr bwMode="auto">
          <a:xfrm flipV="1">
            <a:off x="6516688" y="2133600"/>
            <a:ext cx="576262" cy="2159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Toy Monte Carlo</a:t>
            </a:r>
          </a:p>
        </p:txBody>
      </p:sp>
      <p:sp>
        <p:nvSpPr>
          <p:cNvPr id="737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Generate a large number of experiments according to the fit model, with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fixed parameters (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Fit</a:t>
            </a:r>
            <a:r>
              <a:rPr lang="en-US" sz="2000">
                <a:ea typeface="ＭＳ Ｐゴシック" charset="-128"/>
                <a:cs typeface="ＭＳ Ｐゴシック" charset="-128"/>
              </a:rPr>
              <a:t> all the toy samples as if they where the real data samples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Study the distributions of the fit quantities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Parameter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pulls</a:t>
            </a:r>
            <a:r>
              <a:rPr lang="en-US" sz="2000">
                <a:ea typeface="ＭＳ Ｐゴシック" charset="-128"/>
                <a:cs typeface="ＭＳ Ｐゴシック" charset="-128"/>
              </a:rPr>
              <a:t>: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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2000" baseline="-25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 = (</a:t>
            </a:r>
            <a:r>
              <a:rPr lang="en-US" sz="20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est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200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 )/</a:t>
            </a:r>
            <a:r>
              <a:rPr lang="en-US" sz="2000" baseline="-25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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Verify the absence of bias: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sym typeface="Symbol" charset="2"/>
              </a:rPr>
              <a:t>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sz="18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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sym typeface="Symbol" charset="2"/>
              </a:rPr>
              <a:t></a:t>
            </a:r>
            <a:r>
              <a:rPr lang="en-US" sz="1800">
                <a:solidFill>
                  <a:schemeClr val="accent2"/>
                </a:solidFill>
                <a:latin typeface="Times New Roman" charset="0"/>
              </a:rPr>
              <a:t> = 0</a:t>
            </a:r>
            <a:endParaRPr lang="en-US" sz="18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/>
              <a:t>Verify the correct error estimate :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sym typeface="Symbol" charset="2"/>
              </a:rPr>
              <a:t>(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sz="18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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sym typeface="Symbol" charset="2"/>
              </a:rPr>
              <a:t>) = 1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Statistical uncertainty will depend on number of the Toy Monte Carlo experiments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Distribution of maximum likelihood</a:t>
            </a:r>
            <a:r>
              <a:rPr lang="en-US" sz="2000">
                <a:ea typeface="ＭＳ Ｐゴシック" charset="-128"/>
                <a:cs typeface="ＭＳ Ｐゴシック" charset="-128"/>
              </a:rPr>
              <a:t> (or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-2ln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L</a:t>
            </a:r>
            <a:r>
              <a:rPr lang="en-US" sz="2000">
                <a:ea typeface="ＭＳ Ｐゴシック" charset="-128"/>
                <a:cs typeface="ＭＳ Ｐゴシック" charset="-128"/>
              </a:rPr>
              <a:t>) </a:t>
            </a: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gives no information about the quality of the fit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Goodness of fit for ML in more than one dimension is still an open and debated issue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Often preferred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likelihood ratio</a:t>
            </a:r>
            <a:r>
              <a:rPr lang="en-US" sz="2000">
                <a:ea typeface="ＭＳ Ｐゴシック" charset="-128"/>
                <a:cs typeface="ＭＳ Ｐゴシック" charset="-128"/>
              </a:rPr>
              <a:t> w.r.t. a null hypothesis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Asymptotically distributed as a chi-square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Determine the C.L. of the fit to real data as fraction of toy cases with worse value of maximum log-likelihood-ratio</a:t>
            </a:r>
            <a:endParaRPr lang="en-US" sz="1800" i="1">
              <a:latin typeface="Times New Roman" charset="0"/>
            </a:endParaRPr>
          </a:p>
        </p:txBody>
      </p:sp>
      <p:sp>
        <p:nvSpPr>
          <p:cNvPr id="7373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373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373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E0FFA71-D807-4746-8D91-D90BDBD8878A}" type="slidenum">
              <a:rPr lang="it-IT" smtClean="0"/>
              <a:pPr/>
              <a:t>44</a:t>
            </a:fld>
            <a:endParaRPr lang="it-IT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Kolmogorov - Smirnov test</a:t>
            </a:r>
          </a:p>
        </p:txBody>
      </p:sp>
      <p:sp>
        <p:nvSpPr>
          <p:cNvPr id="747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Assume you have a sample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{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, …,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}</a:t>
            </a:r>
            <a:r>
              <a:rPr lang="en-US" sz="2000">
                <a:ea typeface="ＭＳ Ｐゴシック" charset="-128"/>
                <a:cs typeface="ＭＳ Ｐゴシック" charset="-128"/>
              </a:rPr>
              <a:t>, you want to test if the set is compatible with being produced by random variables obeying a PDF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f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The test consists in building the cumulative distribution for the set and the PDF:</a:t>
            </a:r>
          </a:p>
          <a:p>
            <a:pPr>
              <a:lnSpc>
                <a:spcPct val="90000"/>
              </a:lnSpc>
            </a:pPr>
            <a:endParaRPr lang="en-US" sz="200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The distance between the two cumulative distribution is evaluated as:</a:t>
            </a: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475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475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475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C37CE89-CAC3-844B-B27E-5DAB09F9A6DC}" type="slidenum">
              <a:rPr lang="it-IT" smtClean="0"/>
              <a:pPr/>
              <a:t>45</a:t>
            </a:fld>
            <a:endParaRPr lang="it-IT"/>
          </a:p>
        </p:txBody>
      </p:sp>
      <p:pic>
        <p:nvPicPr>
          <p:cNvPr id="747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2724150"/>
            <a:ext cx="294481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3516313"/>
            <a:ext cx="6408737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5229225"/>
            <a:ext cx="3529013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2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Kolmogorov-Smirnov test in a picture</a:t>
            </a:r>
          </a:p>
        </p:txBody>
      </p:sp>
      <p:sp>
        <p:nvSpPr>
          <p:cNvPr id="7577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577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578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DB0C0B9-7581-8448-95CA-9BAA1D172A67}" type="slidenum">
              <a:rPr lang="it-IT" smtClean="0"/>
              <a:pPr/>
              <a:t>46</a:t>
            </a:fld>
            <a:endParaRPr lang="it-IT"/>
          </a:p>
        </p:txBody>
      </p:sp>
      <p:sp>
        <p:nvSpPr>
          <p:cNvPr id="75781" name="Line 2"/>
          <p:cNvSpPr>
            <a:spLocks noChangeShapeType="1"/>
          </p:cNvSpPr>
          <p:nvPr/>
        </p:nvSpPr>
        <p:spPr bwMode="auto">
          <a:xfrm flipV="1">
            <a:off x="1990725" y="2341563"/>
            <a:ext cx="482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2" name="Line 3"/>
          <p:cNvSpPr>
            <a:spLocks noChangeShapeType="1"/>
          </p:cNvSpPr>
          <p:nvPr/>
        </p:nvSpPr>
        <p:spPr bwMode="auto">
          <a:xfrm flipV="1">
            <a:off x="3287713" y="4357688"/>
            <a:ext cx="0" cy="1008062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3" name="Line 4"/>
          <p:cNvSpPr>
            <a:spLocks noChangeShapeType="1"/>
          </p:cNvSpPr>
          <p:nvPr/>
        </p:nvSpPr>
        <p:spPr bwMode="auto">
          <a:xfrm flipV="1">
            <a:off x="3790950" y="4070350"/>
            <a:ext cx="0" cy="12954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4" name="Line 5"/>
          <p:cNvSpPr>
            <a:spLocks noChangeShapeType="1"/>
          </p:cNvSpPr>
          <p:nvPr/>
        </p:nvSpPr>
        <p:spPr bwMode="auto">
          <a:xfrm flipV="1">
            <a:off x="4583113" y="3781425"/>
            <a:ext cx="0" cy="1512888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5" name="Line 6"/>
          <p:cNvSpPr>
            <a:spLocks noChangeShapeType="1"/>
          </p:cNvSpPr>
          <p:nvPr/>
        </p:nvSpPr>
        <p:spPr bwMode="auto">
          <a:xfrm flipV="1">
            <a:off x="4872038" y="3494088"/>
            <a:ext cx="0" cy="1800225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6" name="Line 7"/>
          <p:cNvSpPr>
            <a:spLocks noChangeShapeType="1"/>
          </p:cNvSpPr>
          <p:nvPr/>
        </p:nvSpPr>
        <p:spPr bwMode="auto">
          <a:xfrm flipV="1">
            <a:off x="5448300" y="3206750"/>
            <a:ext cx="0" cy="21590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7" name="Line 8"/>
          <p:cNvSpPr>
            <a:spLocks noChangeShapeType="1"/>
          </p:cNvSpPr>
          <p:nvPr/>
        </p:nvSpPr>
        <p:spPr bwMode="auto">
          <a:xfrm flipV="1">
            <a:off x="6096000" y="2917825"/>
            <a:ext cx="0" cy="2447925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8" name="Line 9"/>
          <p:cNvSpPr>
            <a:spLocks noChangeShapeType="1"/>
          </p:cNvSpPr>
          <p:nvPr/>
        </p:nvSpPr>
        <p:spPr bwMode="auto">
          <a:xfrm flipV="1">
            <a:off x="6456363" y="2630488"/>
            <a:ext cx="0" cy="2735262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9" name="Line 10"/>
          <p:cNvSpPr>
            <a:spLocks noChangeShapeType="1"/>
          </p:cNvSpPr>
          <p:nvPr/>
        </p:nvSpPr>
        <p:spPr bwMode="auto">
          <a:xfrm flipV="1">
            <a:off x="2495550" y="4933950"/>
            <a:ext cx="0" cy="4318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Line 11"/>
          <p:cNvSpPr>
            <a:spLocks noChangeShapeType="1"/>
          </p:cNvSpPr>
          <p:nvPr/>
        </p:nvSpPr>
        <p:spPr bwMode="auto">
          <a:xfrm flipV="1">
            <a:off x="2711450" y="4646613"/>
            <a:ext cx="0" cy="719137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2" name="Line 13"/>
          <p:cNvSpPr>
            <a:spLocks noChangeShapeType="1"/>
          </p:cNvSpPr>
          <p:nvPr/>
        </p:nvSpPr>
        <p:spPr bwMode="auto">
          <a:xfrm>
            <a:off x="1990725" y="4933950"/>
            <a:ext cx="5041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3" name="Line 14"/>
          <p:cNvSpPr>
            <a:spLocks noChangeShapeType="1"/>
          </p:cNvSpPr>
          <p:nvPr/>
        </p:nvSpPr>
        <p:spPr bwMode="auto">
          <a:xfrm flipV="1">
            <a:off x="1990725" y="1622425"/>
            <a:ext cx="1588" cy="3311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4" name="Line 15"/>
          <p:cNvSpPr>
            <a:spLocks noChangeShapeType="1"/>
          </p:cNvSpPr>
          <p:nvPr/>
        </p:nvSpPr>
        <p:spPr bwMode="auto">
          <a:xfrm>
            <a:off x="1990725" y="5365750"/>
            <a:ext cx="5041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5" name="Oval 16"/>
          <p:cNvSpPr>
            <a:spLocks noChangeArrowheads="1"/>
          </p:cNvSpPr>
          <p:nvPr/>
        </p:nvSpPr>
        <p:spPr bwMode="auto">
          <a:xfrm>
            <a:off x="2640013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796" name="Oval 17"/>
          <p:cNvSpPr>
            <a:spLocks noChangeArrowheads="1"/>
          </p:cNvSpPr>
          <p:nvPr/>
        </p:nvSpPr>
        <p:spPr bwMode="auto">
          <a:xfrm>
            <a:off x="3216275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797" name="Oval 18"/>
          <p:cNvSpPr>
            <a:spLocks noChangeArrowheads="1"/>
          </p:cNvSpPr>
          <p:nvPr/>
        </p:nvSpPr>
        <p:spPr bwMode="auto">
          <a:xfrm>
            <a:off x="3721100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798" name="Oval 19"/>
          <p:cNvSpPr>
            <a:spLocks noChangeArrowheads="1"/>
          </p:cNvSpPr>
          <p:nvPr/>
        </p:nvSpPr>
        <p:spPr bwMode="auto">
          <a:xfrm>
            <a:off x="4513263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799" name="Oval 20"/>
          <p:cNvSpPr>
            <a:spLocks noChangeArrowheads="1"/>
          </p:cNvSpPr>
          <p:nvPr/>
        </p:nvSpPr>
        <p:spPr bwMode="auto">
          <a:xfrm>
            <a:off x="4800600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00" name="Oval 21"/>
          <p:cNvSpPr>
            <a:spLocks noChangeArrowheads="1"/>
          </p:cNvSpPr>
          <p:nvPr/>
        </p:nvSpPr>
        <p:spPr bwMode="auto">
          <a:xfrm>
            <a:off x="5376863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01" name="Oval 22"/>
          <p:cNvSpPr>
            <a:spLocks noChangeArrowheads="1"/>
          </p:cNvSpPr>
          <p:nvPr/>
        </p:nvSpPr>
        <p:spPr bwMode="auto">
          <a:xfrm>
            <a:off x="6024563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02" name="Oval 23"/>
          <p:cNvSpPr>
            <a:spLocks noChangeArrowheads="1"/>
          </p:cNvSpPr>
          <p:nvPr/>
        </p:nvSpPr>
        <p:spPr bwMode="auto">
          <a:xfrm>
            <a:off x="6384925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03" name="Text Box 24"/>
          <p:cNvSpPr txBox="1">
            <a:spLocks noChangeArrowheads="1"/>
          </p:cNvSpPr>
          <p:nvPr/>
        </p:nvSpPr>
        <p:spPr bwMode="auto">
          <a:xfrm>
            <a:off x="6867525" y="4810125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75804" name="Text Box 25"/>
          <p:cNvSpPr txBox="1">
            <a:spLocks noChangeArrowheads="1"/>
          </p:cNvSpPr>
          <p:nvPr/>
        </p:nvSpPr>
        <p:spPr bwMode="auto">
          <a:xfrm>
            <a:off x="2279650" y="5402263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1400" baseline="-250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5805" name="Text Box 26"/>
          <p:cNvSpPr txBox="1">
            <a:spLocks noChangeArrowheads="1"/>
          </p:cNvSpPr>
          <p:nvPr/>
        </p:nvSpPr>
        <p:spPr bwMode="auto">
          <a:xfrm>
            <a:off x="2566988" y="5402263"/>
            <a:ext cx="37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1400" baseline="-2500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75806" name="Text Box 27"/>
          <p:cNvSpPr txBox="1">
            <a:spLocks noChangeArrowheads="1"/>
          </p:cNvSpPr>
          <p:nvPr/>
        </p:nvSpPr>
        <p:spPr bwMode="auto">
          <a:xfrm>
            <a:off x="6342063" y="5400675"/>
            <a:ext cx="37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1400" i="1" baseline="-2500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75807" name="Text Box 28"/>
          <p:cNvSpPr txBox="1">
            <a:spLocks noChangeArrowheads="1"/>
          </p:cNvSpPr>
          <p:nvPr/>
        </p:nvSpPr>
        <p:spPr bwMode="auto">
          <a:xfrm>
            <a:off x="4440238" y="55102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>
                <a:solidFill>
                  <a:schemeClr val="accent2"/>
                </a:solidFill>
              </a:rPr>
              <a:t>…</a:t>
            </a:r>
            <a:endParaRPr lang="en-US" baseline="-25000">
              <a:solidFill>
                <a:schemeClr val="accent2"/>
              </a:solidFill>
            </a:endParaRPr>
          </a:p>
        </p:txBody>
      </p:sp>
      <p:sp>
        <p:nvSpPr>
          <p:cNvPr id="75808" name="Line 29"/>
          <p:cNvSpPr>
            <a:spLocks noChangeShapeType="1"/>
          </p:cNvSpPr>
          <p:nvPr/>
        </p:nvSpPr>
        <p:spPr bwMode="auto">
          <a:xfrm flipV="1">
            <a:off x="2495550" y="4646613"/>
            <a:ext cx="0" cy="2873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09" name="Line 30"/>
          <p:cNvSpPr>
            <a:spLocks noChangeShapeType="1"/>
          </p:cNvSpPr>
          <p:nvPr/>
        </p:nvSpPr>
        <p:spPr bwMode="auto">
          <a:xfrm>
            <a:off x="2495550" y="4646613"/>
            <a:ext cx="2159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0" name="Line 31"/>
          <p:cNvSpPr>
            <a:spLocks noChangeShapeType="1"/>
          </p:cNvSpPr>
          <p:nvPr/>
        </p:nvSpPr>
        <p:spPr bwMode="auto">
          <a:xfrm flipV="1">
            <a:off x="2711450" y="4357688"/>
            <a:ext cx="0" cy="2873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1" name="Line 32"/>
          <p:cNvSpPr>
            <a:spLocks noChangeShapeType="1"/>
          </p:cNvSpPr>
          <p:nvPr/>
        </p:nvSpPr>
        <p:spPr bwMode="auto">
          <a:xfrm flipV="1">
            <a:off x="3287713" y="4070350"/>
            <a:ext cx="0" cy="2873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2" name="Line 33"/>
          <p:cNvSpPr>
            <a:spLocks noChangeShapeType="1"/>
          </p:cNvSpPr>
          <p:nvPr/>
        </p:nvSpPr>
        <p:spPr bwMode="auto">
          <a:xfrm>
            <a:off x="2711450" y="4357688"/>
            <a:ext cx="576263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3" name="Line 34"/>
          <p:cNvSpPr>
            <a:spLocks noChangeShapeType="1"/>
          </p:cNvSpPr>
          <p:nvPr/>
        </p:nvSpPr>
        <p:spPr bwMode="auto">
          <a:xfrm flipV="1">
            <a:off x="3790950" y="3781425"/>
            <a:ext cx="0" cy="2873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4" name="Line 35"/>
          <p:cNvSpPr>
            <a:spLocks noChangeShapeType="1"/>
          </p:cNvSpPr>
          <p:nvPr/>
        </p:nvSpPr>
        <p:spPr bwMode="auto">
          <a:xfrm flipV="1">
            <a:off x="4583113" y="3494088"/>
            <a:ext cx="0" cy="2873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5" name="Line 36"/>
          <p:cNvSpPr>
            <a:spLocks noChangeShapeType="1"/>
          </p:cNvSpPr>
          <p:nvPr/>
        </p:nvSpPr>
        <p:spPr bwMode="auto">
          <a:xfrm flipV="1">
            <a:off x="4872038" y="3206750"/>
            <a:ext cx="0" cy="2873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6" name="Line 37"/>
          <p:cNvSpPr>
            <a:spLocks noChangeShapeType="1"/>
          </p:cNvSpPr>
          <p:nvPr/>
        </p:nvSpPr>
        <p:spPr bwMode="auto">
          <a:xfrm flipV="1">
            <a:off x="5448300" y="2917825"/>
            <a:ext cx="0" cy="2873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7" name="Line 38"/>
          <p:cNvSpPr>
            <a:spLocks noChangeShapeType="1"/>
          </p:cNvSpPr>
          <p:nvPr/>
        </p:nvSpPr>
        <p:spPr bwMode="auto">
          <a:xfrm flipV="1">
            <a:off x="6096000" y="2630488"/>
            <a:ext cx="0" cy="2873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8" name="Line 39"/>
          <p:cNvSpPr>
            <a:spLocks noChangeShapeType="1"/>
          </p:cNvSpPr>
          <p:nvPr/>
        </p:nvSpPr>
        <p:spPr bwMode="auto">
          <a:xfrm flipV="1">
            <a:off x="6456363" y="2341563"/>
            <a:ext cx="0" cy="2873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19" name="Oval 40"/>
          <p:cNvSpPr>
            <a:spLocks noChangeArrowheads="1"/>
          </p:cNvSpPr>
          <p:nvPr/>
        </p:nvSpPr>
        <p:spPr bwMode="auto">
          <a:xfrm>
            <a:off x="2424113" y="5294313"/>
            <a:ext cx="142875" cy="1444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20" name="Line 41"/>
          <p:cNvSpPr>
            <a:spLocks noChangeShapeType="1"/>
          </p:cNvSpPr>
          <p:nvPr/>
        </p:nvSpPr>
        <p:spPr bwMode="auto">
          <a:xfrm>
            <a:off x="3287713" y="4070350"/>
            <a:ext cx="503237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1" name="Line 42"/>
          <p:cNvSpPr>
            <a:spLocks noChangeShapeType="1"/>
          </p:cNvSpPr>
          <p:nvPr/>
        </p:nvSpPr>
        <p:spPr bwMode="auto">
          <a:xfrm>
            <a:off x="3790950" y="3781425"/>
            <a:ext cx="792163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2" name="Line 43"/>
          <p:cNvSpPr>
            <a:spLocks noChangeShapeType="1"/>
          </p:cNvSpPr>
          <p:nvPr/>
        </p:nvSpPr>
        <p:spPr bwMode="auto">
          <a:xfrm>
            <a:off x="4583113" y="3494088"/>
            <a:ext cx="28892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3" name="Line 44"/>
          <p:cNvSpPr>
            <a:spLocks noChangeShapeType="1"/>
          </p:cNvSpPr>
          <p:nvPr/>
        </p:nvSpPr>
        <p:spPr bwMode="auto">
          <a:xfrm>
            <a:off x="4872038" y="3206750"/>
            <a:ext cx="576262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4" name="Line 45"/>
          <p:cNvSpPr>
            <a:spLocks noChangeShapeType="1"/>
          </p:cNvSpPr>
          <p:nvPr/>
        </p:nvSpPr>
        <p:spPr bwMode="auto">
          <a:xfrm>
            <a:off x="5448300" y="2917825"/>
            <a:ext cx="6477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5" name="Line 46"/>
          <p:cNvSpPr>
            <a:spLocks noChangeShapeType="1"/>
          </p:cNvSpPr>
          <p:nvPr/>
        </p:nvSpPr>
        <p:spPr bwMode="auto">
          <a:xfrm>
            <a:off x="6096000" y="2630488"/>
            <a:ext cx="360363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6" name="Line 47"/>
          <p:cNvSpPr>
            <a:spLocks noChangeShapeType="1"/>
          </p:cNvSpPr>
          <p:nvPr/>
        </p:nvSpPr>
        <p:spPr bwMode="auto">
          <a:xfrm>
            <a:off x="6456363" y="2341563"/>
            <a:ext cx="360362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27" name="Text Box 48"/>
          <p:cNvSpPr txBox="1">
            <a:spLocks noChangeArrowheads="1"/>
          </p:cNvSpPr>
          <p:nvPr/>
        </p:nvSpPr>
        <p:spPr bwMode="auto">
          <a:xfrm>
            <a:off x="1619250" y="2125663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</a:t>
            </a:r>
            <a:endParaRPr lang="en-US" sz="1400" baseline="-25000">
              <a:solidFill>
                <a:schemeClr val="accent2"/>
              </a:solidFill>
            </a:endParaRPr>
          </a:p>
        </p:txBody>
      </p:sp>
      <p:sp>
        <p:nvSpPr>
          <p:cNvPr id="75828" name="Text Box 49"/>
          <p:cNvSpPr txBox="1">
            <a:spLocks noChangeArrowheads="1"/>
          </p:cNvSpPr>
          <p:nvPr/>
        </p:nvSpPr>
        <p:spPr bwMode="auto">
          <a:xfrm>
            <a:off x="1620838" y="46450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0</a:t>
            </a:r>
            <a:endParaRPr lang="en-US" sz="1400" baseline="-25000">
              <a:solidFill>
                <a:schemeClr val="accent2"/>
              </a:solidFill>
            </a:endParaRPr>
          </a:p>
        </p:txBody>
      </p:sp>
      <p:sp>
        <p:nvSpPr>
          <p:cNvPr id="75829" name="Freeform 50"/>
          <p:cNvSpPr>
            <a:spLocks/>
          </p:cNvSpPr>
          <p:nvPr/>
        </p:nvSpPr>
        <p:spPr bwMode="auto">
          <a:xfrm>
            <a:off x="2063750" y="2341563"/>
            <a:ext cx="4752975" cy="2592387"/>
          </a:xfrm>
          <a:custGeom>
            <a:avLst/>
            <a:gdLst>
              <a:gd name="T0" fmla="*/ 0 w 2994"/>
              <a:gd name="T1" fmla="*/ 2147483647 h 1633"/>
              <a:gd name="T2" fmla="*/ 2147483647 w 2994"/>
              <a:gd name="T3" fmla="*/ 2147483647 h 1633"/>
              <a:gd name="T4" fmla="*/ 2147483647 w 2994"/>
              <a:gd name="T5" fmla="*/ 2147483647 h 1633"/>
              <a:gd name="T6" fmla="*/ 2147483647 w 2994"/>
              <a:gd name="T7" fmla="*/ 2147483647 h 1633"/>
              <a:gd name="T8" fmla="*/ 2147483647 w 2994"/>
              <a:gd name="T9" fmla="*/ 0 h 16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94"/>
              <a:gd name="T16" fmla="*/ 0 h 1633"/>
              <a:gd name="T17" fmla="*/ 2994 w 2994"/>
              <a:gd name="T18" fmla="*/ 1633 h 16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94" h="1633">
                <a:moveTo>
                  <a:pt x="0" y="1633"/>
                </a:moveTo>
                <a:cubicBezTo>
                  <a:pt x="111" y="1589"/>
                  <a:pt x="366" y="1571"/>
                  <a:pt x="669" y="1370"/>
                </a:cubicBezTo>
                <a:cubicBezTo>
                  <a:pt x="972" y="1169"/>
                  <a:pt x="1532" y="637"/>
                  <a:pt x="1821" y="428"/>
                </a:cubicBezTo>
                <a:cubicBezTo>
                  <a:pt x="2110" y="219"/>
                  <a:pt x="2208" y="185"/>
                  <a:pt x="2403" y="114"/>
                </a:cubicBezTo>
                <a:cubicBezTo>
                  <a:pt x="2598" y="43"/>
                  <a:pt x="2871" y="24"/>
                  <a:pt x="2994" y="0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830" name="Line 51"/>
          <p:cNvSpPr>
            <a:spLocks noChangeShapeType="1"/>
          </p:cNvSpPr>
          <p:nvPr/>
        </p:nvSpPr>
        <p:spPr bwMode="auto">
          <a:xfrm>
            <a:off x="6096000" y="2486025"/>
            <a:ext cx="0" cy="4318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31" name="Line 52"/>
          <p:cNvSpPr>
            <a:spLocks noChangeShapeType="1"/>
          </p:cNvSpPr>
          <p:nvPr/>
        </p:nvSpPr>
        <p:spPr bwMode="auto">
          <a:xfrm>
            <a:off x="6096000" y="2486025"/>
            <a:ext cx="15113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32" name="Line 53"/>
          <p:cNvSpPr>
            <a:spLocks noChangeShapeType="1"/>
          </p:cNvSpPr>
          <p:nvPr/>
        </p:nvSpPr>
        <p:spPr bwMode="auto">
          <a:xfrm>
            <a:off x="6096000" y="2917825"/>
            <a:ext cx="15113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833" name="Text Box 54"/>
          <p:cNvSpPr txBox="1">
            <a:spLocks noChangeArrowheads="1"/>
          </p:cNvSpPr>
          <p:nvPr/>
        </p:nvSpPr>
        <p:spPr bwMode="auto">
          <a:xfrm>
            <a:off x="7464425" y="2478088"/>
            <a:ext cx="46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D</a:t>
            </a:r>
            <a:r>
              <a:rPr lang="en-US" sz="1400" i="1" baseline="-2500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75834" name="Text Box 55"/>
          <p:cNvSpPr txBox="1">
            <a:spLocks noChangeArrowheads="1"/>
          </p:cNvSpPr>
          <p:nvPr/>
        </p:nvSpPr>
        <p:spPr bwMode="auto">
          <a:xfrm>
            <a:off x="3924300" y="2708275"/>
            <a:ext cx="70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1"/>
                </a:solidFill>
              </a:rPr>
              <a:t>F</a:t>
            </a:r>
            <a:r>
              <a:rPr lang="en-US" sz="2400">
                <a:solidFill>
                  <a:schemeClr val="accent1"/>
                </a:solidFill>
              </a:rPr>
              <a:t>(</a:t>
            </a:r>
            <a:r>
              <a:rPr lang="en-US" sz="2400" i="1">
                <a:solidFill>
                  <a:schemeClr val="accent1"/>
                </a:solidFill>
              </a:rPr>
              <a:t>x</a:t>
            </a:r>
            <a:r>
              <a:rPr lang="en-US" sz="2400">
                <a:solidFill>
                  <a:schemeClr val="accent1"/>
                </a:solidFill>
              </a:rPr>
              <a:t>)</a:t>
            </a:r>
            <a:endParaRPr lang="en-US" sz="1400" baseline="-25000">
              <a:solidFill>
                <a:schemeClr val="accent1"/>
              </a:solidFill>
            </a:endParaRPr>
          </a:p>
        </p:txBody>
      </p:sp>
      <p:sp>
        <p:nvSpPr>
          <p:cNvPr id="75835" name="Text Box 56"/>
          <p:cNvSpPr txBox="1">
            <a:spLocks noChangeArrowheads="1"/>
          </p:cNvSpPr>
          <p:nvPr/>
        </p:nvSpPr>
        <p:spPr bwMode="auto">
          <a:xfrm>
            <a:off x="5148263" y="3284538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</a:t>
            </a:r>
            <a:r>
              <a:rPr lang="en-US" sz="2400" i="1" baseline="-25000">
                <a:solidFill>
                  <a:schemeClr val="accent2"/>
                </a:solidFill>
              </a:rPr>
              <a:t>n</a:t>
            </a:r>
            <a:r>
              <a:rPr lang="en-US" sz="2400">
                <a:solidFill>
                  <a:schemeClr val="accent2"/>
                </a:solidFill>
              </a:rPr>
              <a:t>(</a:t>
            </a:r>
            <a:r>
              <a:rPr lang="en-US" sz="2400" i="1">
                <a:solidFill>
                  <a:schemeClr val="accent2"/>
                </a:solidFill>
              </a:rPr>
              <a:t>x</a:t>
            </a:r>
            <a:r>
              <a:rPr lang="en-US" sz="2400">
                <a:solidFill>
                  <a:schemeClr val="accent2"/>
                </a:solidFill>
              </a:rPr>
              <a:t>)</a:t>
            </a:r>
            <a:endParaRPr lang="en-US" sz="14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Kolmogorov distribution</a:t>
            </a:r>
          </a:p>
        </p:txBody>
      </p:sp>
      <p:sp>
        <p:nvSpPr>
          <p:cNvPr id="768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For large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40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/>
              <a:t> converges to zero (small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/>
              <a:t> = good agreement)</a:t>
            </a:r>
          </a:p>
          <a:p>
            <a:pPr lvl="1">
              <a:lnSpc>
                <a:spcPct val="8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K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=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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 D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/>
              <a:t> has a distribution that is independent on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 sz="2000">
                <a:solidFill>
                  <a:schemeClr val="accent2"/>
                </a:solidFill>
              </a:rPr>
              <a:t> </a:t>
            </a:r>
            <a:r>
              <a:rPr lang="en-US" sz="2000"/>
              <a:t>known as</a:t>
            </a:r>
            <a:r>
              <a:rPr lang="en-US" sz="2000">
                <a:solidFill>
                  <a:schemeClr val="accent2"/>
                </a:solidFill>
              </a:rPr>
              <a:t> Kolmogorov distribution </a:t>
            </a:r>
            <a:r>
              <a:rPr lang="en-US" sz="2000"/>
              <a:t>(related to Brownian motion)</a:t>
            </a:r>
            <a:endParaRPr lang="en-US" sz="20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Kolmogorov distribution is:</a:t>
            </a: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Caveat with KS test: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Very common in HEP, but </a:t>
            </a:r>
            <a:r>
              <a:rPr lang="en-US" sz="2000">
                <a:solidFill>
                  <a:srgbClr val="CC0066"/>
                </a:solidFill>
              </a:rPr>
              <a:t>not always appropriate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If the shape or parameters of the PDF f(x) are determined from the sample (i.e.: with a fit) the distribution of </a:t>
            </a:r>
            <a:r>
              <a:rPr lang="en-US" sz="2000">
                <a:sym typeface="Symbol" charset="2"/>
              </a:rPr>
              <a:t>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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nD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/>
              <a:t> may deviate from the Kolmogorov distribution.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 toy Monte Carlo method could be used in those case to evaluate the distribution of </a:t>
            </a:r>
            <a:r>
              <a:rPr lang="en-US" sz="2000">
                <a:sym typeface="Symbol" charset="2"/>
              </a:rPr>
              <a:t>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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 D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</a:p>
        </p:txBody>
      </p:sp>
      <p:sp>
        <p:nvSpPr>
          <p:cNvPr id="7680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680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680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875ADEF-E6FE-F44E-8DCB-EB9984BA0C59}" type="slidenum">
              <a:rPr lang="it-IT" smtClean="0"/>
              <a:pPr/>
              <a:t>47</a:t>
            </a:fld>
            <a:endParaRPr lang="it-IT"/>
          </a:p>
        </p:txBody>
      </p:sp>
      <p:pic>
        <p:nvPicPr>
          <p:cNvPr id="768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781300"/>
            <a:ext cx="50403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Two sample KS test</a:t>
            </a:r>
          </a:p>
        </p:txBody>
      </p:sp>
      <p:sp>
        <p:nvSpPr>
          <p:cNvPr id="778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We can test whether two samples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{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, …,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2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}</a:t>
            </a:r>
            <a:r>
              <a:rPr lang="en-US" sz="2800">
                <a:ea typeface="ＭＳ Ｐゴシック" charset="-128"/>
                <a:cs typeface="ＭＳ Ｐゴシック" charset="-128"/>
              </a:rPr>
              <a:t>,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{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y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1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, …,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y</a:t>
            </a:r>
            <a:r>
              <a:rPr lang="en-US" sz="2800" i="1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m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}</a:t>
            </a:r>
            <a:r>
              <a:rPr lang="en-US" sz="2800">
                <a:ea typeface="ＭＳ Ｐゴシック" charset="-128"/>
                <a:cs typeface="ＭＳ Ｐゴシック" charset="-128"/>
              </a:rPr>
              <a:t>, follow the same distribution using the distance:</a:t>
            </a: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r>
              <a:rPr lang="en-US" sz="2800">
                <a:ea typeface="ＭＳ Ｐゴシック" charset="-128"/>
                <a:cs typeface="ＭＳ Ｐゴシック" charset="-128"/>
              </a:rPr>
              <a:t>The variable that follows asymptotically the Kolmogorov distribution is, in this case:</a:t>
            </a: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782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782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782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229FA6A5-4ADA-364C-8C3C-6414F2A523DC}" type="slidenum">
              <a:rPr lang="it-IT" smtClean="0"/>
              <a:pPr/>
              <a:t>48</a:t>
            </a:fld>
            <a:endParaRPr lang="it-IT"/>
          </a:p>
        </p:txBody>
      </p:sp>
      <p:pic>
        <p:nvPicPr>
          <p:cNvPr id="778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2565400"/>
            <a:ext cx="579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4188" y="4576763"/>
            <a:ext cx="29813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 cross section at LHC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Plenty of Z</a:t>
            </a:r>
            <a:r>
              <a:rPr lang="it-IT" sz="2800" dirty="0">
                <a:sym typeface="Wingdings"/>
              </a:rPr>
              <a:t></a:t>
            </a:r>
            <a:r>
              <a:rPr lang="en-US" sz="2800" dirty="0" err="1"/>
              <a:t>μμ</a:t>
            </a:r>
            <a:r>
              <a:rPr lang="en-US" sz="2800" dirty="0"/>
              <a:t> event are produced at LHC</a:t>
            </a:r>
          </a:p>
          <a:p>
            <a:r>
              <a:rPr lang="en-US" sz="2800" dirty="0"/>
              <a:t>A precision measurement of the cross section provides a stringent test of the Standard Model prediction</a:t>
            </a:r>
          </a:p>
          <a:p>
            <a:r>
              <a:rPr lang="en-US" sz="2800" dirty="0"/>
              <a:t>Main ideas to achieve the best precision:</a:t>
            </a:r>
          </a:p>
          <a:p>
            <a:pPr lvl="1"/>
            <a:r>
              <a:rPr lang="en-US" sz="2400" dirty="0"/>
              <a:t>Measure all detector-related (nuisance) parameters from data and avoid simulation assumptions</a:t>
            </a:r>
          </a:p>
          <a:p>
            <a:pPr lvl="1"/>
            <a:r>
              <a:rPr lang="en-US" sz="2400" dirty="0"/>
              <a:t>Determine cross section (</a:t>
            </a:r>
            <a:r>
              <a:rPr lang="en-US" sz="2400" dirty="0" err="1"/>
              <a:t>p.o.i</a:t>
            </a:r>
            <a:r>
              <a:rPr lang="en-US" sz="2400" dirty="0"/>
              <a:t>.) simultaneously with nuisance parameters </a:t>
            </a:r>
          </a:p>
          <a:p>
            <a:pPr lvl="1"/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49</a:t>
            </a:fld>
            <a:endParaRPr lang="it-IT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Muon reconstruction in CMS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Muons</a:t>
            </a:r>
            <a:r>
              <a:rPr lang="en-US" sz="1800" dirty="0"/>
              <a:t> are reconstructed independently</a:t>
            </a:r>
          </a:p>
          <a:p>
            <a:pPr lvl="1"/>
            <a:r>
              <a:rPr lang="en-US" sz="1600" dirty="0"/>
              <a:t>In the tracker (efficiency: </a:t>
            </a:r>
            <a:r>
              <a:rPr lang="en-US" sz="1800" dirty="0" err="1">
                <a:solidFill>
                  <a:schemeClr val="accent2"/>
                </a:solidFill>
                <a:latin typeface="+mj-lt"/>
              </a:rPr>
              <a:t>ε</a:t>
            </a:r>
            <a:r>
              <a:rPr lang="en-US" sz="1800" baseline="-25000" dirty="0" err="1">
                <a:solidFill>
                  <a:schemeClr val="accent2"/>
                </a:solidFill>
                <a:latin typeface="+mj-lt"/>
              </a:rPr>
              <a:t>trk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In the muon detector (</a:t>
            </a:r>
            <a:r>
              <a:rPr lang="en-US" sz="1800" dirty="0" err="1">
                <a:solidFill>
                  <a:srgbClr val="3333CC"/>
                </a:solidFill>
                <a:latin typeface="+mj-lt"/>
              </a:rPr>
              <a:t>ε</a:t>
            </a:r>
            <a:r>
              <a:rPr lang="en-US" sz="1800" baseline="-25000" dirty="0" err="1">
                <a:solidFill>
                  <a:srgbClr val="3333CC"/>
                </a:solidFill>
                <a:latin typeface="+mj-lt"/>
              </a:rPr>
              <a:t>sa</a:t>
            </a:r>
            <a:r>
              <a:rPr lang="en-US" sz="1600" dirty="0"/>
              <a:t>)</a:t>
            </a:r>
          </a:p>
          <a:p>
            <a:r>
              <a:rPr lang="en-US" sz="1800" dirty="0"/>
              <a:t>Trigger condition is required</a:t>
            </a:r>
          </a:p>
          <a:p>
            <a:pPr lvl="1"/>
            <a:r>
              <a:rPr lang="en-US" sz="1600" dirty="0"/>
              <a:t>Mandatory to store an the event</a:t>
            </a:r>
          </a:p>
          <a:p>
            <a:pPr lvl="1"/>
            <a:r>
              <a:rPr lang="en-US" sz="1600" dirty="0"/>
              <a:t>Single-muon trigger required (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ε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HLT</a:t>
            </a:r>
            <a:r>
              <a:rPr lang="en-US" sz="1600" dirty="0"/>
              <a:t>)</a:t>
            </a:r>
          </a:p>
          <a:p>
            <a:r>
              <a:rPr lang="en-US" sz="1800" dirty="0" err="1"/>
              <a:t>Muons</a:t>
            </a:r>
            <a:r>
              <a:rPr lang="en-US" sz="1800" dirty="0"/>
              <a:t> should be isolated (</a:t>
            </a:r>
            <a:r>
              <a:rPr lang="en-US" sz="2000" dirty="0" err="1">
                <a:solidFill>
                  <a:srgbClr val="3333CC"/>
                </a:solidFill>
                <a:latin typeface="+mj-lt"/>
              </a:rPr>
              <a:t>ε</a:t>
            </a:r>
            <a:r>
              <a:rPr lang="en-US" sz="2000" baseline="-25000" dirty="0" err="1">
                <a:solidFill>
                  <a:srgbClr val="3333CC"/>
                </a:solidFill>
                <a:latin typeface="+mj-lt"/>
              </a:rPr>
              <a:t>iso</a:t>
            </a:r>
            <a:r>
              <a:rPr lang="en-US" sz="1800" dirty="0"/>
              <a:t>)</a:t>
            </a:r>
          </a:p>
          <a:p>
            <a:pPr lvl="1"/>
            <a:r>
              <a:rPr lang="en-US" sz="1600" dirty="0"/>
              <a:t>Avoid </a:t>
            </a:r>
            <a:r>
              <a:rPr lang="en-US" sz="1600" dirty="0" err="1"/>
              <a:t>muons</a:t>
            </a:r>
            <a:r>
              <a:rPr lang="en-US" sz="1600" dirty="0"/>
              <a:t> produced inside hadronic jets. Only tracker info is used to avoid cross-detector dependencies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50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964551"/>
            <a:ext cx="5628042" cy="289344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867400" y="19812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  <a:latin typeface="+mn-lt"/>
              </a:rPr>
              <a:t>Efficiency “order” is important!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Dimuon</a:t>
            </a:r>
            <a:r>
              <a:rPr lang="en-US" dirty="0"/>
              <a:t> categories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Events with two muon candidates are separated in different categories:</a:t>
            </a:r>
          </a:p>
          <a:p>
            <a:pPr lvl="1"/>
            <a:r>
              <a:rPr lang="en-US" sz="1400" dirty="0">
                <a:solidFill>
                  <a:schemeClr val="accent2"/>
                </a:solidFill>
              </a:rPr>
              <a:t>Z</a:t>
            </a:r>
            <a:r>
              <a:rPr lang="en-US" sz="1400" baseline="-25000" dirty="0">
                <a:solidFill>
                  <a:schemeClr val="accent2"/>
                </a:solidFill>
              </a:rPr>
              <a:t>μμ</a:t>
            </a:r>
            <a:r>
              <a:rPr lang="en-US" sz="1400" dirty="0"/>
              <a:t>: a pair of isolated global </a:t>
            </a:r>
            <a:r>
              <a:rPr lang="en-US" sz="1400" dirty="0" err="1"/>
              <a:t>muons</a:t>
            </a:r>
            <a:r>
              <a:rPr lang="en-US" sz="1400" dirty="0"/>
              <a:t>, further split into two samples:</a:t>
            </a:r>
          </a:p>
          <a:p>
            <a:pPr lvl="2"/>
            <a:r>
              <a:rPr lang="en-US" sz="1200" dirty="0">
                <a:solidFill>
                  <a:srgbClr val="3333CC"/>
                </a:solidFill>
              </a:rPr>
              <a:t>Z</a:t>
            </a:r>
            <a:r>
              <a:rPr lang="en-US" sz="1200" baseline="-25000" dirty="0">
                <a:solidFill>
                  <a:schemeClr val="accent2"/>
                </a:solidFill>
              </a:rPr>
              <a:t>μμ</a:t>
            </a:r>
            <a:r>
              <a:rPr lang="en-US" sz="1200" baseline="30000" dirty="0">
                <a:solidFill>
                  <a:srgbClr val="3333CC"/>
                </a:solidFill>
              </a:rPr>
              <a:t>2HLT</a:t>
            </a:r>
            <a:r>
              <a:rPr lang="en-US" sz="1200" dirty="0"/>
              <a:t>: each </a:t>
            </a:r>
            <a:r>
              <a:rPr lang="en-US" sz="1200" dirty="0" err="1"/>
              <a:t>muons</a:t>
            </a:r>
            <a:r>
              <a:rPr lang="en-US" sz="1200" dirty="0"/>
              <a:t> associated with an HLT trigger muon</a:t>
            </a:r>
          </a:p>
          <a:p>
            <a:pPr lvl="2"/>
            <a:r>
              <a:rPr lang="en-US" sz="1200" dirty="0">
                <a:solidFill>
                  <a:srgbClr val="3333CC"/>
                </a:solidFill>
              </a:rPr>
              <a:t>Z</a:t>
            </a:r>
            <a:r>
              <a:rPr lang="en-US" sz="1200" baseline="-25000" dirty="0">
                <a:solidFill>
                  <a:schemeClr val="accent2"/>
                </a:solidFill>
              </a:rPr>
              <a:t>μμ</a:t>
            </a:r>
            <a:r>
              <a:rPr lang="en-US" sz="1200" baseline="30000" dirty="0">
                <a:solidFill>
                  <a:srgbClr val="3333CC"/>
                </a:solidFill>
              </a:rPr>
              <a:t>1HLT</a:t>
            </a:r>
            <a:r>
              <a:rPr lang="en-US" sz="1200" baseline="30000" dirty="0"/>
              <a:t>:</a:t>
            </a:r>
            <a:r>
              <a:rPr lang="en-US" sz="1200" dirty="0"/>
              <a:t> only one of the two </a:t>
            </a:r>
            <a:r>
              <a:rPr lang="en-US" sz="1200" dirty="0" err="1"/>
              <a:t>muons</a:t>
            </a:r>
            <a:r>
              <a:rPr lang="en-US" sz="1200" dirty="0"/>
              <a:t> associated with an HLT trigger muon</a:t>
            </a:r>
          </a:p>
          <a:p>
            <a:pPr lvl="1"/>
            <a:r>
              <a:rPr lang="en-US" sz="1400" dirty="0" err="1">
                <a:solidFill>
                  <a:srgbClr val="3333CC"/>
                </a:solidFill>
              </a:rPr>
              <a:t>Z</a:t>
            </a:r>
            <a:r>
              <a:rPr lang="en-US" sz="1400" baseline="-25000" dirty="0" err="1">
                <a:solidFill>
                  <a:srgbClr val="3333CC"/>
                </a:solidFill>
              </a:rPr>
              <a:t>μs</a:t>
            </a:r>
            <a:r>
              <a:rPr lang="en-US" sz="1400" dirty="0"/>
              <a:t>: one isolated global muon (HLT) and one isolated stand-alone muon</a:t>
            </a:r>
          </a:p>
          <a:p>
            <a:pPr lvl="1"/>
            <a:r>
              <a:rPr lang="en-US" sz="1400" dirty="0" err="1">
                <a:solidFill>
                  <a:srgbClr val="3333CC"/>
                </a:solidFill>
              </a:rPr>
              <a:t>Z</a:t>
            </a:r>
            <a:r>
              <a:rPr lang="en-US" sz="1400" baseline="-25000" dirty="0" err="1">
                <a:solidFill>
                  <a:srgbClr val="3333CC"/>
                </a:solidFill>
              </a:rPr>
              <a:t>μt</a:t>
            </a:r>
            <a:r>
              <a:rPr lang="en-US" sz="1400" dirty="0"/>
              <a:t>: one isolated global muon (HLT) and one isolated tracker track</a:t>
            </a:r>
          </a:p>
          <a:p>
            <a:pPr lvl="1"/>
            <a:r>
              <a:rPr lang="en-US" sz="1400" dirty="0" err="1">
                <a:solidFill>
                  <a:srgbClr val="3333CC"/>
                </a:solidFill>
              </a:rPr>
              <a:t>Z</a:t>
            </a:r>
            <a:r>
              <a:rPr lang="en-US" sz="1400" baseline="-25000" dirty="0" err="1">
                <a:solidFill>
                  <a:schemeClr val="accent2"/>
                </a:solidFill>
              </a:rPr>
              <a:t>μμ</a:t>
            </a:r>
            <a:r>
              <a:rPr lang="en-US" sz="1400" baseline="30000" dirty="0" err="1">
                <a:solidFill>
                  <a:srgbClr val="3333CC"/>
                </a:solidFill>
              </a:rPr>
              <a:t>noniso</a:t>
            </a:r>
            <a:r>
              <a:rPr lang="en-US" sz="1400" dirty="0"/>
              <a:t>: a pair of global </a:t>
            </a:r>
            <a:r>
              <a:rPr lang="en-US" sz="1400" dirty="0" err="1"/>
              <a:t>muons</a:t>
            </a:r>
            <a:r>
              <a:rPr lang="en-US" sz="1400" dirty="0"/>
              <a:t> (HLT), of which one is isolated and the other is </a:t>
            </a:r>
            <a:r>
              <a:rPr lang="en-US" sz="1400" dirty="0" err="1"/>
              <a:t>nonisolated</a:t>
            </a:r>
            <a:endParaRPr lang="en-US" sz="1400" dirty="0"/>
          </a:p>
          <a:p>
            <a:r>
              <a:rPr lang="en-US" sz="1800" dirty="0"/>
              <a:t>Categories forced to be mutually exclusive (i.e.: stat. independent)</a:t>
            </a:r>
          </a:p>
          <a:p>
            <a:r>
              <a:rPr lang="en-US" sz="1800" dirty="0"/>
              <a:t>The number of signal events in each category depends on the total signal yield and the various efficiency terms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51</a:t>
            </a:fld>
            <a:endParaRPr lang="it-IT"/>
          </a:p>
        </p:txBody>
      </p:sp>
      <p:grpSp>
        <p:nvGrpSpPr>
          <p:cNvPr id="10" name="Gruppo 9"/>
          <p:cNvGrpSpPr/>
          <p:nvPr/>
        </p:nvGrpSpPr>
        <p:grpSpPr>
          <a:xfrm>
            <a:off x="2765269" y="4293096"/>
            <a:ext cx="3397561" cy="1547297"/>
            <a:chOff x="457200" y="2590800"/>
            <a:chExt cx="7975600" cy="3632200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3352800"/>
              <a:ext cx="7975600" cy="2870200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2590800"/>
              <a:ext cx="5740400" cy="647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categories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52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14400"/>
            <a:ext cx="5791200" cy="294324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49" y="3914759"/>
            <a:ext cx="5785905" cy="294324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09464"/>
            <a:ext cx="2731499" cy="294853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model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Simultaneous fit of the four categories</a:t>
            </a:r>
          </a:p>
          <a:p>
            <a:r>
              <a:rPr lang="en-US" sz="2000" dirty="0"/>
              <a:t>Histograms estimator from Baker-Cousins Poissonian likelihood ratio (approx. </a:t>
            </a:r>
            <a:r>
              <a:rPr lang="en-US" sz="2000" dirty="0">
                <a:latin typeface="+mj-lt"/>
              </a:rPr>
              <a:t>χ</a:t>
            </a:r>
            <a:r>
              <a:rPr lang="en-US" sz="2000" baseline="30000" dirty="0">
                <a:latin typeface="+mj-lt"/>
              </a:rPr>
              <a:t>2</a:t>
            </a:r>
            <a:r>
              <a:rPr lang="en-US" sz="2000" dirty="0"/>
              <a:t> distribution)</a:t>
            </a:r>
          </a:p>
          <a:p>
            <a:r>
              <a:rPr lang="en-US" sz="2000" dirty="0"/>
              <a:t>Background in </a:t>
            </a:r>
            <a:r>
              <a:rPr lang="en-US" sz="2000" dirty="0">
                <a:solidFill>
                  <a:schemeClr val="accent2"/>
                </a:solidFill>
              </a:rPr>
              <a:t>Z</a:t>
            </a:r>
            <a:r>
              <a:rPr lang="en-US" sz="2000" baseline="-25000" dirty="0">
                <a:solidFill>
                  <a:schemeClr val="accent2"/>
                </a:solidFill>
              </a:rPr>
              <a:t>μμ </a:t>
            </a:r>
            <a:r>
              <a:rPr lang="en-US" sz="2000" dirty="0"/>
              <a:t>neglected: subtracted MC estimate</a:t>
            </a:r>
          </a:p>
          <a:p>
            <a:pPr lvl="1"/>
            <a:r>
              <a:rPr lang="en-US" sz="1600" dirty="0"/>
              <a:t>A single bin is assumed for the two </a:t>
            </a:r>
            <a:r>
              <a:rPr lang="en-US" sz="1600" dirty="0">
                <a:solidFill>
                  <a:srgbClr val="3333CC"/>
                </a:solidFill>
              </a:rPr>
              <a:t>Z</a:t>
            </a:r>
            <a:r>
              <a:rPr lang="en-US" sz="1600" baseline="-25000" dirty="0">
                <a:solidFill>
                  <a:schemeClr val="accent2"/>
                </a:solidFill>
              </a:rPr>
              <a:t>μμ</a:t>
            </a:r>
            <a:r>
              <a:rPr lang="en-US" sz="1600" baseline="30000" dirty="0">
                <a:solidFill>
                  <a:srgbClr val="3333CC"/>
                </a:solidFill>
              </a:rPr>
              <a:t>1HLT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3333CC"/>
                </a:solidFill>
              </a:rPr>
              <a:t>Z</a:t>
            </a:r>
            <a:r>
              <a:rPr lang="en-US" sz="1600" baseline="-25000" dirty="0">
                <a:solidFill>
                  <a:schemeClr val="accent2"/>
                </a:solidFill>
              </a:rPr>
              <a:t>μμ</a:t>
            </a:r>
            <a:r>
              <a:rPr lang="en-US" sz="1600" baseline="30000" dirty="0">
                <a:solidFill>
                  <a:srgbClr val="3333CC"/>
                </a:solidFill>
              </a:rPr>
              <a:t>2HLT</a:t>
            </a:r>
            <a:r>
              <a:rPr lang="en-US" sz="1600" dirty="0"/>
              <a:t> categories</a:t>
            </a:r>
          </a:p>
          <a:p>
            <a:r>
              <a:rPr lang="en-US" sz="2000" dirty="0"/>
              <a:t>Invariant mass shape from </a:t>
            </a:r>
            <a:r>
              <a:rPr lang="en-US" sz="2000" dirty="0">
                <a:solidFill>
                  <a:schemeClr val="accent2"/>
                </a:solidFill>
              </a:rPr>
              <a:t>Z</a:t>
            </a:r>
            <a:r>
              <a:rPr lang="en-US" sz="2000" baseline="-25000" dirty="0">
                <a:solidFill>
                  <a:schemeClr val="accent2"/>
                </a:solidFill>
              </a:rPr>
              <a:t>μμ </a:t>
            </a:r>
            <a:r>
              <a:rPr lang="en-US" sz="2000" dirty="0"/>
              <a:t>category taken for all categories, except </a:t>
            </a:r>
            <a:r>
              <a:rPr lang="en-US" sz="2000" dirty="0" err="1">
                <a:solidFill>
                  <a:srgbClr val="3333CC"/>
                </a:solidFill>
              </a:rPr>
              <a:t>Z</a:t>
            </a:r>
            <a:r>
              <a:rPr lang="en-US" sz="2000" baseline="-25000" dirty="0" err="1">
                <a:solidFill>
                  <a:srgbClr val="3333CC"/>
                </a:solidFill>
              </a:rPr>
              <a:t>μs</a:t>
            </a:r>
            <a:r>
              <a:rPr lang="en-US" sz="2000" dirty="0"/>
              <a:t> (worse resolution of stand-alone muon)</a:t>
            </a:r>
          </a:p>
          <a:p>
            <a:r>
              <a:rPr lang="en-US" sz="2000" dirty="0"/>
              <a:t>The shape of </a:t>
            </a:r>
            <a:r>
              <a:rPr lang="en-US" sz="2000" dirty="0" err="1">
                <a:solidFill>
                  <a:srgbClr val="3333CC"/>
                </a:solidFill>
              </a:rPr>
              <a:t>Z</a:t>
            </a:r>
            <a:r>
              <a:rPr lang="en-US" sz="2000" baseline="-25000" dirty="0" err="1">
                <a:solidFill>
                  <a:srgbClr val="3333CC"/>
                </a:solidFill>
              </a:rPr>
              <a:t>μs</a:t>
            </a:r>
            <a:r>
              <a:rPr lang="en-US" sz="2000" dirty="0"/>
              <a:t> is taken from </a:t>
            </a:r>
            <a:r>
              <a:rPr lang="en-US" sz="2000" dirty="0">
                <a:solidFill>
                  <a:schemeClr val="accent2"/>
                </a:solidFill>
              </a:rPr>
              <a:t>Z</a:t>
            </a:r>
            <a:r>
              <a:rPr lang="en-US" sz="2000" baseline="-25000" dirty="0">
                <a:solidFill>
                  <a:schemeClr val="accent2"/>
                </a:solidFill>
              </a:rPr>
              <a:t>μμ</a:t>
            </a:r>
            <a:r>
              <a:rPr lang="en-US" sz="2000" dirty="0"/>
              <a:t>, but one </a:t>
            </a:r>
            <a:r>
              <a:rPr lang="en-US" sz="2000" dirty="0" err="1"/>
              <a:t>muon’s</a:t>
            </a:r>
            <a:r>
              <a:rPr lang="en-US" sz="2000" dirty="0"/>
              <a:t> track information is dropped</a:t>
            </a:r>
          </a:p>
          <a:p>
            <a:pPr lvl="1"/>
            <a:r>
              <a:rPr lang="en-US" sz="1600" dirty="0"/>
              <a:t>odd/event event </a:t>
            </a:r>
            <a:r>
              <a:rPr lang="it-IT" sz="1600" dirty="0">
                <a:sym typeface="Wingdings"/>
              </a:rPr>
              <a:t> lowest/highest p</a:t>
            </a:r>
            <a:r>
              <a:rPr lang="it-IT" sz="1600" baseline="-25000" dirty="0">
                <a:sym typeface="Wingdings"/>
              </a:rPr>
              <a:t>T</a:t>
            </a:r>
            <a:r>
              <a:rPr lang="it-IT" sz="1600" dirty="0">
                <a:sym typeface="Wingdings"/>
              </a:rPr>
              <a:t> muon</a:t>
            </a:r>
          </a:p>
          <a:p>
            <a:r>
              <a:rPr lang="it-IT" sz="2000" dirty="0">
                <a:sym typeface="Wingdings"/>
              </a:rPr>
              <a:t>Background </a:t>
            </a:r>
            <a:r>
              <a:rPr lang="it-IT" sz="2000" dirty="0" err="1">
                <a:sym typeface="Wingdings"/>
              </a:rPr>
              <a:t>shapes</a:t>
            </a:r>
            <a:r>
              <a:rPr lang="it-IT" sz="2000" dirty="0">
                <a:sym typeface="Wingdings"/>
              </a:rPr>
              <a:t>: </a:t>
            </a:r>
            <a:r>
              <a:rPr lang="it-IT" sz="2000" dirty="0" err="1">
                <a:sym typeface="Wingdings"/>
              </a:rPr>
              <a:t>exp</a:t>
            </a:r>
            <a:r>
              <a:rPr lang="it-IT" sz="2000" dirty="0">
                <a:sym typeface="Wingdings"/>
              </a:rPr>
              <a:t> </a:t>
            </a:r>
            <a:r>
              <a:rPr lang="it-IT" sz="2000" dirty="0" err="1">
                <a:sym typeface="Wingdings"/>
              </a:rPr>
              <a:t>×</a:t>
            </a:r>
            <a:r>
              <a:rPr lang="it-IT" sz="2000" dirty="0">
                <a:sym typeface="Wingdings"/>
              </a:rPr>
              <a:t> </a:t>
            </a:r>
            <a:r>
              <a:rPr lang="it-IT" sz="2000" dirty="0" err="1">
                <a:sym typeface="Wingdings"/>
              </a:rPr>
              <a:t>polynomial</a:t>
            </a:r>
            <a:endParaRPr lang="it-IT" sz="2000" dirty="0">
              <a:sym typeface="Wingdings"/>
            </a:endParaRP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53</a:t>
            </a:fld>
            <a:endParaRPr lang="it-IT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6A02CB9-A85D-D940-8ED4-B4EFEADFEDA4}" type="slidenum">
              <a:rPr lang="it-IT" smtClean="0"/>
              <a:pPr>
                <a:defRPr/>
              </a:pPr>
              <a:t>54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687" y="76200"/>
            <a:ext cx="4373113" cy="18542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67000"/>
            <a:ext cx="8242300" cy="86333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15414"/>
            <a:ext cx="4292770" cy="291398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733800"/>
            <a:ext cx="4344909" cy="288502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295400"/>
            <a:ext cx="4192772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charset="-128"/>
                <a:cs typeface="ＭＳ Ｐゴシック" charset="-128"/>
              </a:rPr>
              <a:t>References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Gary J. Feldman, Robert D. Cousins, </a:t>
            </a:r>
            <a:r>
              <a:rPr lang="en-US" sz="1600" i="1">
                <a:ea typeface="ＭＳ Ｐゴシック" charset="-128"/>
                <a:cs typeface="ＭＳ Ｐゴシック" charset="-128"/>
              </a:rPr>
              <a:t>“Unified approach to the classical statistical analysis of small signals”</a:t>
            </a:r>
            <a:r>
              <a:rPr lang="en-US" sz="1600">
                <a:ea typeface="ＭＳ Ｐゴシック" charset="-128"/>
                <a:cs typeface="ＭＳ Ｐゴシック" charset="-128"/>
              </a:rPr>
              <a:t>, Phys. Rev. D 57, 3873 - 3889 (1998)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J. Friedman, T. Hastie and R. Tibshirani, “</a:t>
            </a:r>
            <a:r>
              <a:rPr lang="en-US" sz="1600" i="1">
                <a:ea typeface="ＭＳ Ｐゴシック" charset="-128"/>
                <a:cs typeface="ＭＳ Ｐゴシック" charset="-128"/>
              </a:rPr>
              <a:t>The Elements of Statistical Learning</a:t>
            </a:r>
            <a:r>
              <a:rPr lang="en-US" sz="1600">
                <a:ea typeface="ＭＳ Ｐゴシック" charset="-128"/>
                <a:cs typeface="ＭＳ Ｐゴシック" charset="-128"/>
              </a:rPr>
              <a:t>”, Springer Series in Statistics, 2001.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A. Webb, “</a:t>
            </a:r>
            <a:r>
              <a:rPr lang="en-US" sz="1600" i="1">
                <a:ea typeface="ＭＳ Ｐゴシック" charset="-128"/>
                <a:cs typeface="ＭＳ Ｐゴシック" charset="-128"/>
              </a:rPr>
              <a:t>Statistical Pattern Recognition</a:t>
            </a:r>
            <a:r>
              <a:rPr lang="en-US" sz="1600">
                <a:ea typeface="ＭＳ Ｐゴシック" charset="-128"/>
                <a:cs typeface="ＭＳ Ｐゴシック" charset="-128"/>
              </a:rPr>
              <a:t>”, 2nd Edition, J. Wiley &amp; Sons Ltd, 2002.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L.I. Kuncheva, “</a:t>
            </a:r>
            <a:r>
              <a:rPr lang="en-US" sz="1600" i="1">
                <a:ea typeface="ＭＳ Ｐゴシック" charset="-128"/>
                <a:cs typeface="ＭＳ Ｐゴシック" charset="-128"/>
              </a:rPr>
              <a:t>Combining Pattern Classifiers</a:t>
            </a:r>
            <a:r>
              <a:rPr lang="en-US" sz="1600">
                <a:ea typeface="ＭＳ Ｐゴシック" charset="-128"/>
                <a:cs typeface="ＭＳ Ｐゴシック" charset="-128"/>
              </a:rPr>
              <a:t>”, J. Wiley &amp; Sons, 2004.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Artificial Neural Networks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Bing Cheng and D. M. Titterington, Statist. Sci. Volume 9, Number 1 (1994), 2-30, Neural Networks: A Review from a Statistical Perspective 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Robert P.W. Duin, Learned from Neural Networks	</a:t>
            </a:r>
            <a:br>
              <a:rPr lang="en-US" sz="1400"/>
            </a:br>
            <a:r>
              <a:rPr lang="en-US" sz="1400"/>
              <a:t>http://ict.ewi.tudelft.nl/~duin/papers/asci_00_NNReview.pdf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Boosted decision trees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R.E. Schapire, The boosting approach to machine learning: an overview, MSRI Workshop on Nonlinear Estimation and Classification, 2002.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Y. Freund, R.E. Schapire, A short introduction to boosting, J. Jpn. Soc. Artif. Intell. 14 (5) (1999) 771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Byron P. Roe et al, Boosted Decision Trees as an Alternative to Artificial Neural Networks for Particle Identification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B.P Roe et al., Nucl.Instrum.Meth. A543 (2005) 577-584 Boosted decision trees as an alternative to artificial neural networks for particle identification</a:t>
            </a:r>
            <a:br>
              <a:rPr lang="en-US" sz="1400"/>
            </a:br>
            <a:r>
              <a:rPr lang="en-US" sz="1400"/>
              <a:t>http://arxiv.org/abs/physics/0408124</a:t>
            </a:r>
          </a:p>
          <a:p>
            <a:pPr lvl="1">
              <a:lnSpc>
                <a:spcPct val="80000"/>
              </a:lnSpc>
            </a:pPr>
            <a:r>
              <a:rPr lang="en-US" sz="1400"/>
              <a:t>Bauer and Kohavi, Machine Learning 36 (1999),</a:t>
            </a:r>
            <a:br>
              <a:rPr lang="en-US" sz="1400"/>
            </a:br>
            <a:r>
              <a:rPr lang="en-US" sz="1400"/>
              <a:t>“An empirical comparison of voting classification algorithms” </a:t>
            </a:r>
          </a:p>
        </p:txBody>
      </p:sp>
      <p:sp>
        <p:nvSpPr>
          <p:cNvPr id="8192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192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8192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0961DF0-0AC5-0E47-8003-A0AED9537EA2}" type="slidenum">
              <a:rPr lang="it-IT" smtClean="0"/>
              <a:pPr/>
              <a:t>55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16730</TotalTime>
  <Words>4731</Words>
  <Application>Microsoft Macintosh PowerPoint</Application>
  <PresentationFormat>Presentazione su schermo (4:3)</PresentationFormat>
  <Paragraphs>749</Paragraphs>
  <Slides>55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55</vt:i4>
      </vt:variant>
    </vt:vector>
  </HeadingPairs>
  <TitlesOfParts>
    <vt:vector size="61" baseType="lpstr">
      <vt:lpstr>ＭＳ Ｐゴシック</vt:lpstr>
      <vt:lpstr>Arial</vt:lpstr>
      <vt:lpstr>Symbol</vt:lpstr>
      <vt:lpstr>Times New Roman</vt:lpstr>
      <vt:lpstr>Wingdings</vt:lpstr>
      <vt:lpstr>Struttura predefinita</vt:lpstr>
      <vt:lpstr>Statistical Methods for Data Analysis  hypothesis testing</vt:lpstr>
      <vt:lpstr>Contents</vt:lpstr>
      <vt:lpstr>Hypothesis testing</vt:lpstr>
      <vt:lpstr>Terminology</vt:lpstr>
      <vt:lpstr>Cut analysis</vt:lpstr>
      <vt:lpstr>Variations on cut analyses</vt:lpstr>
      <vt:lpstr>Efficiency vs mis-id</vt:lpstr>
      <vt:lpstr>Performance comparison</vt:lpstr>
      <vt:lpstr>Straight cuts or something else?</vt:lpstr>
      <vt:lpstr>Likelihood ratio discriminator</vt:lpstr>
      <vt:lpstr>Neyman-Pearson lemma</vt:lpstr>
      <vt:lpstr>Multivariate discrimination</vt:lpstr>
      <vt:lpstr>Likelihood factorization</vt:lpstr>
      <vt:lpstr>Building projective PDF’s</vt:lpstr>
      <vt:lpstr>Likelihood ratio output</vt:lpstr>
      <vt:lpstr>Fisher discriminator</vt:lpstr>
      <vt:lpstr>Rewriting Fisher discriminant</vt:lpstr>
      <vt:lpstr>Maximizing the Fisher discriminant</vt:lpstr>
      <vt:lpstr>Fisher in the previous example</vt:lpstr>
      <vt:lpstr>Other discriminator methods</vt:lpstr>
      <vt:lpstr>Fisher discriminant</vt:lpstr>
      <vt:lpstr>Fisher discriminant</vt:lpstr>
      <vt:lpstr>Artificial Neural Networks</vt:lpstr>
      <vt:lpstr>Network training</vt:lpstr>
      <vt:lpstr>ANN and function modeling</vt:lpstr>
      <vt:lpstr>Decision Trees</vt:lpstr>
      <vt:lpstr>From trees to forests</vt:lpstr>
      <vt:lpstr>Adaptive boosting</vt:lpstr>
      <vt:lpstr>Comparing discriminants</vt:lpstr>
      <vt:lpstr>Overtraining</vt:lpstr>
      <vt:lpstr>Strongly nonlinear example</vt:lpstr>
      <vt:lpstr>Performances</vt:lpstr>
      <vt:lpstr>ROC curve</vt:lpstr>
      <vt:lpstr>Jerzy Neyman’s confidence intervals</vt:lpstr>
      <vt:lpstr>Ordering rule</vt:lpstr>
      <vt:lpstr>Feldman-Cousins ordering</vt:lpstr>
      <vt:lpstr>“Flip-flopping”</vt:lpstr>
      <vt:lpstr>“Flip-flopping” with Gaussian PDF</vt:lpstr>
      <vt:lpstr>Feldman-Cousins approach</vt:lpstr>
      <vt:lpstr>Binned fits: minimum2</vt:lpstr>
      <vt:lpstr>Fit quality</vt:lpstr>
      <vt:lpstr>Binned likelihood</vt:lpstr>
      <vt:lpstr>Binned likelihood ratio</vt:lpstr>
      <vt:lpstr>Toy Monte Carlo</vt:lpstr>
      <vt:lpstr>Kolmogorov - Smirnov test</vt:lpstr>
      <vt:lpstr>Kolmogorov-Smirnov test in a picture</vt:lpstr>
      <vt:lpstr>Kolmogorov distribution</vt:lpstr>
      <vt:lpstr>Two sample KS test</vt:lpstr>
      <vt:lpstr>Z cross section at LHC</vt:lpstr>
      <vt:lpstr>Muon reconstruction in CMS</vt:lpstr>
      <vt:lpstr>Dimuon categories</vt:lpstr>
      <vt:lpstr>The four categories</vt:lpstr>
      <vt:lpstr>Fit model</vt:lpstr>
      <vt:lpstr>Results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3655</cp:revision>
  <cp:lastPrinted>2000-05-08T08:00:41Z</cp:lastPrinted>
  <dcterms:created xsi:type="dcterms:W3CDTF">2014-11-07T08:40:19Z</dcterms:created>
  <dcterms:modified xsi:type="dcterms:W3CDTF">2019-02-21T10:28:44Z</dcterms:modified>
</cp:coreProperties>
</file>